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4" r:id="rId5"/>
    <p:sldId id="269" r:id="rId6"/>
    <p:sldId id="270" r:id="rId7"/>
    <p:sldId id="266" r:id="rId8"/>
    <p:sldId id="273" r:id="rId9"/>
    <p:sldId id="263" r:id="rId10"/>
    <p:sldId id="291" r:id="rId11"/>
    <p:sldId id="292" r:id="rId12"/>
    <p:sldId id="274" r:id="rId13"/>
    <p:sldId id="275" r:id="rId14"/>
    <p:sldId id="276" r:id="rId15"/>
    <p:sldId id="279" r:id="rId16"/>
    <p:sldId id="262" r:id="rId17"/>
    <p:sldId id="261" r:id="rId18"/>
    <p:sldId id="257" r:id="rId19"/>
    <p:sldId id="260" r:id="rId20"/>
    <p:sldId id="299" r:id="rId21"/>
    <p:sldId id="300" r:id="rId22"/>
    <p:sldId id="283" r:id="rId23"/>
    <p:sldId id="287" r:id="rId24"/>
    <p:sldId id="293" r:id="rId25"/>
    <p:sldId id="294" r:id="rId26"/>
    <p:sldId id="295" r:id="rId27"/>
    <p:sldId id="288" r:id="rId28"/>
    <p:sldId id="281" r:id="rId29"/>
    <p:sldId id="298" r:id="rId30"/>
    <p:sldId id="296" r:id="rId31"/>
    <p:sldId id="301"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4" d="100"/>
          <a:sy n="164"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0521-F0A6-4511-94E8-BB92E2F35D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D5EB4-503C-4341-9392-02E4C22F1E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60CE8-F365-4FC6-B1CD-F0836E31F016}"/>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E15B98DA-F2E0-4BCE-9EAA-A50B93471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A0C10-746B-4327-B734-010CA439C8DE}"/>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116087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EBB4-6C8E-46CF-A195-C8883366D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27052A-5C0B-4426-B576-E419275A2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11920-17DF-4AA7-8E45-95785CCE20A7}"/>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264E63B9-9394-4269-800A-62CE619A1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D63AD-6449-4418-A8AB-AEE855E6BD2F}"/>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283915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BB453-DD10-4375-94BA-0BE650A03B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FEC73-AFFC-4A1F-9746-0347FBE3F1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FF617-6692-46AD-9FF9-8341DE57EC29}"/>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16816E93-EE5C-4153-86EE-318D908A8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29EDC-85BB-4602-B33A-FF0BAD1CDA5B}"/>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167525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2BE4-25C7-47FA-BA3F-D8A88F786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CBD95-C2C4-4AEF-89CC-872881AC0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70D34-EFB6-43DE-940C-650B84085E47}"/>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60760E50-4941-40C0-854F-9B48E5C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45CC8-4F27-47E1-BD9B-A90202C91F99}"/>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179714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1789-464B-4737-8B32-80F8D8290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04635E-1C38-463D-ABEF-7B463F7146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930D88-0EE5-408D-BFA6-BDB69C41240D}"/>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866BFB84-BB99-4E74-BEF0-7B87C5900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80AFD-78CA-4453-B502-741CDF0E8A63}"/>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30895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05D7-2B24-4221-B1D7-2EA6DF70D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B2020-F823-4488-BEB0-E53053509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7A106-CDB3-4DD1-8ABA-3D22D6038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747F0-8864-4A7A-AF4F-38A09ADBF079}"/>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6" name="Footer Placeholder 5">
            <a:extLst>
              <a:ext uri="{FF2B5EF4-FFF2-40B4-BE49-F238E27FC236}">
                <a16:creationId xmlns:a16="http://schemas.microsoft.com/office/drawing/2014/main" id="{1EC1A36D-DFDD-41F9-8545-730C2DA40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4207B-B0FB-4013-BBED-3C4FBA6481E6}"/>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42288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92DD-4AE4-4E49-AB87-6ED93D0C0C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8DDB6-3D81-46F3-B3E2-F87310D55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DC398-7FFA-4544-B2AE-28894D9299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5DC6C-EAE1-4315-8B1A-563451B0C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7D6F24-61E1-4F99-B452-23F9F66A6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711160-0209-43E8-8A5B-8976CBA3EDEC}"/>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8" name="Footer Placeholder 7">
            <a:extLst>
              <a:ext uri="{FF2B5EF4-FFF2-40B4-BE49-F238E27FC236}">
                <a16:creationId xmlns:a16="http://schemas.microsoft.com/office/drawing/2014/main" id="{6D90A88C-5070-403E-9D63-F93AD10FE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8E207-4415-43F2-AB73-EA9F195BDFC3}"/>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410322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4757-F218-4579-BB3C-F76374A84A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F7BB77-A687-4CD3-99BF-C1F6729421BE}"/>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4" name="Footer Placeholder 3">
            <a:extLst>
              <a:ext uri="{FF2B5EF4-FFF2-40B4-BE49-F238E27FC236}">
                <a16:creationId xmlns:a16="http://schemas.microsoft.com/office/drawing/2014/main" id="{98F5191C-2F26-426E-A55C-EE5337257E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3A674D-AF46-44EB-823C-41F2087CC093}"/>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151545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3D367-5F49-4931-BF95-89FFE21F92F0}"/>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3" name="Footer Placeholder 2">
            <a:extLst>
              <a:ext uri="{FF2B5EF4-FFF2-40B4-BE49-F238E27FC236}">
                <a16:creationId xmlns:a16="http://schemas.microsoft.com/office/drawing/2014/main" id="{5B55393F-D37F-4EC7-8831-194D11D43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02256B-1244-42FE-BA21-894523EE4E70}"/>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38222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65DD-03B4-4FFF-B8A9-3866C365C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DFA6CC-7D18-4D69-8C08-9DC01460F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C09464-4C50-435A-B1CC-6CC6E64BF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16F34-99DC-4783-B699-E935031B486D}"/>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6" name="Footer Placeholder 5">
            <a:extLst>
              <a:ext uri="{FF2B5EF4-FFF2-40B4-BE49-F238E27FC236}">
                <a16:creationId xmlns:a16="http://schemas.microsoft.com/office/drawing/2014/main" id="{E91EE18C-1E99-407E-8FC1-A6AB56FBD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AE2AC-CFC7-49FF-841E-DF2DEF5D5364}"/>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328106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6537-F48E-467F-9DE7-6820855FA2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0670C2-0324-459E-AF4C-5E1145054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BA1812-CC07-497A-BFDF-CA17C33DD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06185-62BB-401C-991C-903CC1BF8F91}"/>
              </a:ext>
            </a:extLst>
          </p:cNvPr>
          <p:cNvSpPr>
            <a:spLocks noGrp="1"/>
          </p:cNvSpPr>
          <p:nvPr>
            <p:ph type="dt" sz="half" idx="10"/>
          </p:nvPr>
        </p:nvSpPr>
        <p:spPr/>
        <p:txBody>
          <a:bodyPr/>
          <a:lstStyle/>
          <a:p>
            <a:fld id="{CC6F54AD-BDDD-4DF4-B849-E1FA7483D94D}" type="datetimeFigureOut">
              <a:rPr lang="en-US" smtClean="0"/>
              <a:t>10/3/2019</a:t>
            </a:fld>
            <a:endParaRPr lang="en-US"/>
          </a:p>
        </p:txBody>
      </p:sp>
      <p:sp>
        <p:nvSpPr>
          <p:cNvPr id="6" name="Footer Placeholder 5">
            <a:extLst>
              <a:ext uri="{FF2B5EF4-FFF2-40B4-BE49-F238E27FC236}">
                <a16:creationId xmlns:a16="http://schemas.microsoft.com/office/drawing/2014/main" id="{1DD19122-AF7C-4614-A7A0-5CB502B7A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24167-6776-4644-87EE-341FE1A6897F}"/>
              </a:ext>
            </a:extLst>
          </p:cNvPr>
          <p:cNvSpPr>
            <a:spLocks noGrp="1"/>
          </p:cNvSpPr>
          <p:nvPr>
            <p:ph type="sldNum" sz="quarter" idx="12"/>
          </p:nvPr>
        </p:nvSpPr>
        <p:spPr/>
        <p:txBody>
          <a:bodyPr/>
          <a:lstStyle/>
          <a:p>
            <a:fld id="{306BDF08-7AFA-4FB9-9806-D7AE94D3596D}" type="slidenum">
              <a:rPr lang="en-US" smtClean="0"/>
              <a:t>‹#›</a:t>
            </a:fld>
            <a:endParaRPr lang="en-US"/>
          </a:p>
        </p:txBody>
      </p:sp>
    </p:spTree>
    <p:extLst>
      <p:ext uri="{BB962C8B-B14F-4D97-AF65-F5344CB8AC3E}">
        <p14:creationId xmlns:p14="http://schemas.microsoft.com/office/powerpoint/2010/main" val="301230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A92DD9-749F-4B0F-96C6-E34606FAB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2201A-6985-4FFE-AE64-864C178E8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74F10-E300-4310-95E7-7C11BF1BD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F54AD-BDDD-4DF4-B849-E1FA7483D94D}" type="datetimeFigureOut">
              <a:rPr lang="en-US" smtClean="0"/>
              <a:t>10/3/2019</a:t>
            </a:fld>
            <a:endParaRPr lang="en-US"/>
          </a:p>
        </p:txBody>
      </p:sp>
      <p:sp>
        <p:nvSpPr>
          <p:cNvPr id="5" name="Footer Placeholder 4">
            <a:extLst>
              <a:ext uri="{FF2B5EF4-FFF2-40B4-BE49-F238E27FC236}">
                <a16:creationId xmlns:a16="http://schemas.microsoft.com/office/drawing/2014/main" id="{58AEBF06-E5D2-4B6A-8EBD-4203FE251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97B40A-2A06-48A1-A3BC-168029068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BDF08-7AFA-4FB9-9806-D7AE94D3596D}" type="slidenum">
              <a:rPr lang="en-US" smtClean="0"/>
              <a:t>‹#›</a:t>
            </a:fld>
            <a:endParaRPr lang="en-US"/>
          </a:p>
        </p:txBody>
      </p:sp>
    </p:spTree>
    <p:extLst>
      <p:ext uri="{BB962C8B-B14F-4D97-AF65-F5344CB8AC3E}">
        <p14:creationId xmlns:p14="http://schemas.microsoft.com/office/powerpoint/2010/main" val="1514267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5EFA-A50D-4C81-A26B-43D85BC03072}"/>
              </a:ext>
            </a:extLst>
          </p:cNvPr>
          <p:cNvSpPr>
            <a:spLocks noGrp="1"/>
          </p:cNvSpPr>
          <p:nvPr>
            <p:ph type="ctrTitle"/>
          </p:nvPr>
        </p:nvSpPr>
        <p:spPr>
          <a:xfrm>
            <a:off x="1523999" y="-83891"/>
            <a:ext cx="9390077" cy="6342077"/>
          </a:xfrm>
        </p:spPr>
        <p:txBody>
          <a:bodyPr>
            <a:normAutofit fontScale="90000"/>
          </a:bodyPr>
          <a:lstStyle/>
          <a:p>
            <a:br>
              <a:rPr lang="en-US" b="1" dirty="0">
                <a:latin typeface="Arial Black" panose="020B0A04020102020204" pitchFamily="34" charset="0"/>
              </a:rPr>
            </a:br>
            <a:br>
              <a:rPr lang="en-US" b="1" dirty="0">
                <a:latin typeface="Arial Black" panose="020B0A04020102020204" pitchFamily="34" charset="0"/>
              </a:rPr>
            </a:br>
            <a:r>
              <a:rPr lang="en-US" b="1" dirty="0">
                <a:latin typeface="Arial Black" panose="020B0A04020102020204" pitchFamily="34" charset="0"/>
              </a:rPr>
              <a:t>The Hasmonean Dynasty </a:t>
            </a:r>
            <a:r>
              <a:rPr lang="en-US" dirty="0">
                <a:latin typeface="+mn-lt"/>
              </a:rPr>
              <a:t>(Part 1)</a:t>
            </a:r>
            <a:br>
              <a:rPr lang="en-US" dirty="0">
                <a:latin typeface="+mn-lt"/>
              </a:rPr>
            </a:br>
            <a:r>
              <a:rPr lang="en-US" dirty="0">
                <a:latin typeface="+mn-lt"/>
              </a:rPr>
              <a:t>167-37 BC</a:t>
            </a:r>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sp>
        <p:nvSpPr>
          <p:cNvPr id="3" name="Subtitle 2">
            <a:extLst>
              <a:ext uri="{FF2B5EF4-FFF2-40B4-BE49-F238E27FC236}">
                <a16:creationId xmlns:a16="http://schemas.microsoft.com/office/drawing/2014/main" id="{98DBEE15-D8A3-41C1-B260-CFF7FEC1E03D}"/>
              </a:ext>
            </a:extLst>
          </p:cNvPr>
          <p:cNvSpPr>
            <a:spLocks noGrp="1"/>
          </p:cNvSpPr>
          <p:nvPr>
            <p:ph type="subTitle" idx="1"/>
          </p:nvPr>
        </p:nvSpPr>
        <p:spPr>
          <a:xfrm>
            <a:off x="1524000" y="3602037"/>
            <a:ext cx="9390076" cy="2438035"/>
          </a:xfrm>
        </p:spPr>
        <p:txBody>
          <a:bodyPr>
            <a:normAutofit fontScale="92500" lnSpcReduction="10000"/>
          </a:bodyPr>
          <a:lstStyle/>
          <a:p>
            <a:endParaRPr lang="en-US" dirty="0"/>
          </a:p>
          <a:p>
            <a:endParaRPr lang="en-US" dirty="0"/>
          </a:p>
          <a:p>
            <a:r>
              <a:rPr lang="en-US" sz="5400" b="1" dirty="0">
                <a:solidFill>
                  <a:srgbClr val="FF0000"/>
                </a:solidFill>
              </a:rPr>
              <a:t>M</a:t>
            </a:r>
            <a:r>
              <a:rPr lang="en-US" sz="5400" dirty="0"/>
              <a:t>i </a:t>
            </a:r>
            <a:r>
              <a:rPr lang="en-US" sz="5400" b="1" dirty="0" err="1">
                <a:solidFill>
                  <a:srgbClr val="FF0000"/>
                </a:solidFill>
              </a:rPr>
              <a:t>ch</a:t>
            </a:r>
            <a:r>
              <a:rPr lang="en-US" sz="5400" dirty="0" err="1"/>
              <a:t>amocha</a:t>
            </a:r>
            <a:r>
              <a:rPr lang="en-US" sz="5400" dirty="0"/>
              <a:t> </a:t>
            </a:r>
            <a:r>
              <a:rPr lang="en-US" sz="5400" b="1" dirty="0" err="1">
                <a:solidFill>
                  <a:srgbClr val="FF0000"/>
                </a:solidFill>
              </a:rPr>
              <a:t>b</a:t>
            </a:r>
            <a:r>
              <a:rPr lang="en-US" sz="5400" dirty="0" err="1"/>
              <a:t>a</a:t>
            </a:r>
            <a:r>
              <a:rPr lang="en-US" sz="5400" b="1" dirty="0" err="1"/>
              <a:t>'</a:t>
            </a:r>
            <a:r>
              <a:rPr lang="en-US" sz="5400" b="1" dirty="0" err="1">
                <a:solidFill>
                  <a:srgbClr val="FF0000"/>
                </a:solidFill>
              </a:rPr>
              <a:t>e</a:t>
            </a:r>
            <a:r>
              <a:rPr lang="en-US" sz="5400" dirty="0" err="1"/>
              <a:t>lim</a:t>
            </a:r>
            <a:r>
              <a:rPr lang="en-US" sz="5400" dirty="0"/>
              <a:t> YHWH</a:t>
            </a:r>
          </a:p>
          <a:p>
            <a:r>
              <a:rPr lang="en-US" sz="5400" dirty="0"/>
              <a:t>Exodus 15:11</a:t>
            </a:r>
          </a:p>
        </p:txBody>
      </p:sp>
    </p:spTree>
    <p:extLst>
      <p:ext uri="{BB962C8B-B14F-4D97-AF65-F5344CB8AC3E}">
        <p14:creationId xmlns:p14="http://schemas.microsoft.com/office/powerpoint/2010/main" val="130386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B7D0-F3E8-41BE-9A4E-962A4B8E60B2}"/>
              </a:ext>
            </a:extLst>
          </p:cNvPr>
          <p:cNvSpPr>
            <a:spLocks noGrp="1"/>
          </p:cNvSpPr>
          <p:nvPr>
            <p:ph type="title"/>
          </p:nvPr>
        </p:nvSpPr>
        <p:spPr>
          <a:xfrm>
            <a:off x="0" y="365125"/>
            <a:ext cx="12192000" cy="5045774"/>
          </a:xfrm>
        </p:spPr>
        <p:txBody>
          <a:bodyPr>
            <a:normAutofit/>
          </a:bodyPr>
          <a:lstStyle/>
          <a:p>
            <a:r>
              <a:rPr lang="en-US" sz="7200" b="1" dirty="0"/>
              <a:t>“The abomination of desolation”   </a:t>
            </a:r>
            <a:br>
              <a:rPr lang="en-US" sz="7200" b="1" dirty="0"/>
            </a:br>
            <a:r>
              <a:rPr lang="en-US" sz="7200" b="1" dirty="0"/>
              <a:t>                                (Daniel 11:31)</a:t>
            </a:r>
          </a:p>
        </p:txBody>
      </p:sp>
    </p:spTree>
    <p:extLst>
      <p:ext uri="{BB962C8B-B14F-4D97-AF65-F5344CB8AC3E}">
        <p14:creationId xmlns:p14="http://schemas.microsoft.com/office/powerpoint/2010/main" val="80689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24B8-134B-48E9-9800-993720068693}"/>
              </a:ext>
            </a:extLst>
          </p:cNvPr>
          <p:cNvSpPr>
            <a:spLocks noGrp="1"/>
          </p:cNvSpPr>
          <p:nvPr>
            <p:ph type="title"/>
          </p:nvPr>
        </p:nvSpPr>
        <p:spPr>
          <a:xfrm>
            <a:off x="838200" y="365125"/>
            <a:ext cx="10515600" cy="5767227"/>
          </a:xfrm>
        </p:spPr>
        <p:txBody>
          <a:bodyPr>
            <a:normAutofit/>
          </a:bodyPr>
          <a:lstStyle/>
          <a:p>
            <a:r>
              <a:rPr lang="en-US" dirty="0"/>
              <a:t>The 130-year period of Hasmonean influence in the land of Judea (</a:t>
            </a:r>
            <a:r>
              <a:rPr lang="en-US" dirty="0">
                <a:solidFill>
                  <a:srgbClr val="FF0000"/>
                </a:solidFill>
              </a:rPr>
              <a:t>167-37 BC</a:t>
            </a:r>
            <a:r>
              <a:rPr lang="en-US" dirty="0"/>
              <a:t>) is the most significant but least understood Jewish time period for Christians (I and II Maccabees).</a:t>
            </a:r>
          </a:p>
        </p:txBody>
      </p:sp>
    </p:spTree>
    <p:extLst>
      <p:ext uri="{BB962C8B-B14F-4D97-AF65-F5344CB8AC3E}">
        <p14:creationId xmlns:p14="http://schemas.microsoft.com/office/powerpoint/2010/main" val="212834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A449-3ABD-48EF-87CE-E0F608AE589C}"/>
              </a:ext>
            </a:extLst>
          </p:cNvPr>
          <p:cNvSpPr>
            <a:spLocks noGrp="1"/>
          </p:cNvSpPr>
          <p:nvPr>
            <p:ph type="title"/>
          </p:nvPr>
        </p:nvSpPr>
        <p:spPr/>
        <p:txBody>
          <a:bodyPr/>
          <a:lstStyle/>
          <a:p>
            <a:pPr algn="ctr"/>
            <a:r>
              <a:rPr lang="en-US" b="1" dirty="0"/>
              <a:t>Mattathias </a:t>
            </a:r>
            <a:r>
              <a:rPr lang="en-US" dirty="0"/>
              <a:t>of </a:t>
            </a:r>
            <a:r>
              <a:rPr lang="en-US" dirty="0" err="1"/>
              <a:t>Modein</a:t>
            </a:r>
            <a:r>
              <a:rPr lang="en-US" dirty="0"/>
              <a:t>, Son of </a:t>
            </a:r>
            <a:r>
              <a:rPr lang="en-US" dirty="0" err="1"/>
              <a:t>Hasmon</a:t>
            </a:r>
            <a:endParaRPr lang="en-US" dirty="0"/>
          </a:p>
        </p:txBody>
      </p:sp>
      <p:pic>
        <p:nvPicPr>
          <p:cNvPr id="3" name="Picture 2">
            <a:extLst>
              <a:ext uri="{FF2B5EF4-FFF2-40B4-BE49-F238E27FC236}">
                <a16:creationId xmlns:a16="http://schemas.microsoft.com/office/drawing/2014/main" id="{0529F834-8E08-43AD-BF90-8E802B687C9A}"/>
              </a:ext>
            </a:extLst>
          </p:cNvPr>
          <p:cNvPicPr>
            <a:picLocks noChangeAspect="1"/>
          </p:cNvPicPr>
          <p:nvPr/>
        </p:nvPicPr>
        <p:blipFill>
          <a:blip r:embed="rId2"/>
          <a:stretch>
            <a:fillRect/>
          </a:stretch>
        </p:blipFill>
        <p:spPr>
          <a:xfrm>
            <a:off x="958846" y="1676956"/>
            <a:ext cx="4955392" cy="5002547"/>
          </a:xfrm>
          <a:prstGeom prst="rect">
            <a:avLst/>
          </a:prstGeom>
        </p:spPr>
      </p:pic>
      <p:pic>
        <p:nvPicPr>
          <p:cNvPr id="6" name="Picture 5">
            <a:extLst>
              <a:ext uri="{FF2B5EF4-FFF2-40B4-BE49-F238E27FC236}">
                <a16:creationId xmlns:a16="http://schemas.microsoft.com/office/drawing/2014/main" id="{1DF6C5D7-617F-4911-9CFF-04DEB3BF70CF}"/>
              </a:ext>
            </a:extLst>
          </p:cNvPr>
          <p:cNvPicPr>
            <a:picLocks noChangeAspect="1"/>
          </p:cNvPicPr>
          <p:nvPr/>
        </p:nvPicPr>
        <p:blipFill>
          <a:blip r:embed="rId3"/>
          <a:stretch>
            <a:fillRect/>
          </a:stretch>
        </p:blipFill>
        <p:spPr>
          <a:xfrm>
            <a:off x="6484690" y="1539686"/>
            <a:ext cx="4613945" cy="5203280"/>
          </a:xfrm>
          <a:prstGeom prst="rect">
            <a:avLst/>
          </a:prstGeom>
        </p:spPr>
      </p:pic>
    </p:spTree>
    <p:extLst>
      <p:ext uri="{BB962C8B-B14F-4D97-AF65-F5344CB8AC3E}">
        <p14:creationId xmlns:p14="http://schemas.microsoft.com/office/powerpoint/2010/main" val="68932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E7D4-00F4-4494-A7B4-D029E78786B5}"/>
              </a:ext>
            </a:extLst>
          </p:cNvPr>
          <p:cNvSpPr>
            <a:spLocks noGrp="1"/>
          </p:cNvSpPr>
          <p:nvPr>
            <p:ph type="title"/>
          </p:nvPr>
        </p:nvSpPr>
        <p:spPr>
          <a:xfrm>
            <a:off x="838200" y="1862355"/>
            <a:ext cx="10515600" cy="4068661"/>
          </a:xfrm>
        </p:spPr>
        <p:txBody>
          <a:bodyPr>
            <a:normAutofit fontScale="90000"/>
          </a:bodyPr>
          <a:lstStyle/>
          <a:p>
            <a:pPr algn="ctr"/>
            <a:r>
              <a:rPr lang="en-US" b="1" dirty="0"/>
              <a:t>I Maccabees 2:27</a:t>
            </a:r>
            <a:br>
              <a:rPr lang="en-US" dirty="0"/>
            </a:br>
            <a:br>
              <a:rPr lang="en-US" dirty="0"/>
            </a:br>
            <a:r>
              <a:rPr lang="en-US" dirty="0"/>
              <a:t>Mattathias cries out, “Let everyone who has a zeal for the Law and who stands for the covenant follow me!” </a:t>
            </a:r>
            <a:br>
              <a:rPr lang="en-US" dirty="0"/>
            </a:br>
            <a:br>
              <a:rPr lang="en-US" dirty="0"/>
            </a:br>
            <a:br>
              <a:rPr lang="en-US" dirty="0"/>
            </a:br>
            <a:r>
              <a:rPr lang="en-US" dirty="0"/>
              <a:t>This is the beginning of </a:t>
            </a:r>
            <a:r>
              <a:rPr lang="en-US" dirty="0">
                <a:solidFill>
                  <a:srgbClr val="C00000"/>
                </a:solidFill>
              </a:rPr>
              <a:t>The</a:t>
            </a:r>
            <a:r>
              <a:rPr lang="en-US" dirty="0"/>
              <a:t> </a:t>
            </a:r>
            <a:r>
              <a:rPr lang="en-US" dirty="0">
                <a:solidFill>
                  <a:srgbClr val="C00000"/>
                </a:solidFill>
              </a:rPr>
              <a:t>Maccabean Revolt</a:t>
            </a:r>
            <a:br>
              <a:rPr lang="en-US" dirty="0">
                <a:solidFill>
                  <a:srgbClr val="C00000"/>
                </a:solidFill>
              </a:rPr>
            </a:br>
            <a:br>
              <a:rPr lang="en-US" dirty="0">
                <a:solidFill>
                  <a:srgbClr val="C00000"/>
                </a:solidFill>
              </a:rPr>
            </a:br>
            <a:r>
              <a:rPr lang="en-US" b="1" dirty="0"/>
              <a:t>December 167 BC</a:t>
            </a:r>
            <a:br>
              <a:rPr lang="en-US" dirty="0">
                <a:solidFill>
                  <a:srgbClr val="C00000"/>
                </a:solidFill>
              </a:rPr>
            </a:br>
            <a:br>
              <a:rPr lang="en-US" dirty="0">
                <a:solidFill>
                  <a:srgbClr val="C00000"/>
                </a:solidFill>
              </a:rPr>
            </a:br>
            <a:endParaRPr lang="en-US" dirty="0">
              <a:solidFill>
                <a:srgbClr val="C00000"/>
              </a:solidFill>
            </a:endParaRPr>
          </a:p>
        </p:txBody>
      </p:sp>
    </p:spTree>
    <p:extLst>
      <p:ext uri="{BB962C8B-B14F-4D97-AF65-F5344CB8AC3E}">
        <p14:creationId xmlns:p14="http://schemas.microsoft.com/office/powerpoint/2010/main" val="110099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36A7-DA7A-4BD6-92AF-818374BB3808}"/>
              </a:ext>
            </a:extLst>
          </p:cNvPr>
          <p:cNvSpPr>
            <a:spLocks noGrp="1"/>
          </p:cNvSpPr>
          <p:nvPr>
            <p:ph type="title"/>
          </p:nvPr>
        </p:nvSpPr>
        <p:spPr>
          <a:xfrm>
            <a:off x="838200" y="365125"/>
            <a:ext cx="10515600" cy="5700115"/>
          </a:xfrm>
        </p:spPr>
        <p:txBody>
          <a:bodyPr>
            <a:normAutofit/>
          </a:bodyPr>
          <a:lstStyle/>
          <a:p>
            <a:pPr algn="ctr"/>
            <a:r>
              <a:rPr lang="en-US" b="1" dirty="0"/>
              <a:t>M</a:t>
            </a:r>
            <a:r>
              <a:rPr lang="en-US" dirty="0"/>
              <a:t>i </a:t>
            </a:r>
            <a:r>
              <a:rPr lang="en-US" b="1" dirty="0" err="1"/>
              <a:t>ch</a:t>
            </a:r>
            <a:r>
              <a:rPr lang="en-US" dirty="0" err="1"/>
              <a:t>amocha</a:t>
            </a:r>
            <a:r>
              <a:rPr lang="en-US" dirty="0"/>
              <a:t> </a:t>
            </a:r>
            <a:r>
              <a:rPr lang="en-US" b="1" dirty="0" err="1"/>
              <a:t>ba</a:t>
            </a:r>
            <a:r>
              <a:rPr lang="en-US" dirty="0" err="1"/>
              <a:t>'elim</a:t>
            </a:r>
            <a:r>
              <a:rPr lang="en-US" dirty="0"/>
              <a:t> YHWH</a:t>
            </a:r>
            <a:br>
              <a:rPr lang="en-US" dirty="0"/>
            </a:br>
            <a:br>
              <a:rPr lang="en-US" dirty="0"/>
            </a:br>
            <a:r>
              <a:rPr lang="en-US" dirty="0"/>
              <a:t> </a:t>
            </a:r>
            <a:r>
              <a:rPr lang="en-US" i="1" dirty="0"/>
              <a:t>"Who is like You among the heavenly gods, LORD!“ </a:t>
            </a:r>
            <a:r>
              <a:rPr lang="en-US" dirty="0"/>
              <a:t> Exodus 11:15</a:t>
            </a:r>
          </a:p>
        </p:txBody>
      </p:sp>
    </p:spTree>
    <p:extLst>
      <p:ext uri="{BB962C8B-B14F-4D97-AF65-F5344CB8AC3E}">
        <p14:creationId xmlns:p14="http://schemas.microsoft.com/office/powerpoint/2010/main" val="184392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376B-C923-49B2-A4BF-8B5B0F17F766}"/>
              </a:ext>
            </a:extLst>
          </p:cNvPr>
          <p:cNvSpPr>
            <a:spLocks noGrp="1"/>
          </p:cNvSpPr>
          <p:nvPr>
            <p:ph type="title"/>
          </p:nvPr>
        </p:nvSpPr>
        <p:spPr>
          <a:xfrm>
            <a:off x="654341" y="365125"/>
            <a:ext cx="10699459" cy="5716893"/>
          </a:xfrm>
        </p:spPr>
        <p:txBody>
          <a:bodyPr>
            <a:normAutofit/>
          </a:bodyPr>
          <a:lstStyle/>
          <a:p>
            <a:r>
              <a:rPr lang="en-US" b="1" dirty="0"/>
              <a:t>Mattathias had FIVE Sons:</a:t>
            </a:r>
            <a:br>
              <a:rPr lang="en-US" b="1" dirty="0"/>
            </a:br>
            <a:br>
              <a:rPr lang="en-US" b="1" dirty="0"/>
            </a:br>
            <a:r>
              <a:rPr lang="en-US" b="1" dirty="0"/>
              <a:t>“</a:t>
            </a:r>
            <a:r>
              <a:rPr lang="en-US" b="1" dirty="0">
                <a:solidFill>
                  <a:srgbClr val="C00000"/>
                </a:solidFill>
              </a:rPr>
              <a:t>John</a:t>
            </a:r>
            <a:r>
              <a:rPr lang="en-US" b="1" dirty="0"/>
              <a:t>, who was called Gaddis, and </a:t>
            </a:r>
            <a:r>
              <a:rPr lang="en-US" b="1" dirty="0">
                <a:solidFill>
                  <a:srgbClr val="C00000"/>
                </a:solidFill>
              </a:rPr>
              <a:t>Simon </a:t>
            </a:r>
            <a:r>
              <a:rPr lang="en-US" b="1" dirty="0"/>
              <a:t>who was called </a:t>
            </a:r>
            <a:r>
              <a:rPr lang="en-US" b="1" dirty="0" err="1"/>
              <a:t>Matthes</a:t>
            </a:r>
            <a:r>
              <a:rPr lang="en-US" b="1" dirty="0"/>
              <a:t>, and </a:t>
            </a:r>
            <a:r>
              <a:rPr lang="en-US" b="1" dirty="0">
                <a:solidFill>
                  <a:srgbClr val="C00000"/>
                </a:solidFill>
              </a:rPr>
              <a:t>Judas</a:t>
            </a:r>
            <a:r>
              <a:rPr lang="en-US" b="1" dirty="0"/>
              <a:t>, who was called Maccabeus, and </a:t>
            </a:r>
            <a:r>
              <a:rPr lang="en-US" b="1" dirty="0">
                <a:solidFill>
                  <a:srgbClr val="C00000"/>
                </a:solidFill>
              </a:rPr>
              <a:t>Eleazer</a:t>
            </a:r>
            <a:r>
              <a:rPr lang="en-US" b="1" dirty="0"/>
              <a:t>, who was called </a:t>
            </a:r>
            <a:r>
              <a:rPr lang="en-US" b="1" dirty="0" err="1"/>
              <a:t>Auran</a:t>
            </a:r>
            <a:r>
              <a:rPr lang="en-US" b="1" dirty="0"/>
              <a:t>, and </a:t>
            </a:r>
            <a:r>
              <a:rPr lang="en-US" b="1" dirty="0">
                <a:solidFill>
                  <a:srgbClr val="C00000"/>
                </a:solidFill>
              </a:rPr>
              <a:t>Jonathan</a:t>
            </a:r>
            <a:r>
              <a:rPr lang="en-US" b="1" dirty="0"/>
              <a:t>, who was called </a:t>
            </a:r>
            <a:r>
              <a:rPr lang="en-US" b="1" dirty="0" err="1"/>
              <a:t>Apphus</a:t>
            </a:r>
            <a:r>
              <a:rPr lang="en-US" b="1" dirty="0"/>
              <a:t>.”    </a:t>
            </a:r>
            <a:br>
              <a:rPr lang="en-US" b="1" dirty="0"/>
            </a:br>
            <a:r>
              <a:rPr lang="en-US" b="1" dirty="0"/>
              <a:t>                                            (I Maccabees 2:2-5)</a:t>
            </a:r>
          </a:p>
        </p:txBody>
      </p:sp>
    </p:spTree>
    <p:extLst>
      <p:ext uri="{BB962C8B-B14F-4D97-AF65-F5344CB8AC3E}">
        <p14:creationId xmlns:p14="http://schemas.microsoft.com/office/powerpoint/2010/main" val="328180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34F73-A563-4383-BD6F-79CF6B7FE00F}"/>
              </a:ext>
            </a:extLst>
          </p:cNvPr>
          <p:cNvPicPr>
            <a:picLocks noChangeAspect="1"/>
          </p:cNvPicPr>
          <p:nvPr/>
        </p:nvPicPr>
        <p:blipFill>
          <a:blip r:embed="rId2"/>
          <a:stretch>
            <a:fillRect/>
          </a:stretch>
        </p:blipFill>
        <p:spPr>
          <a:xfrm>
            <a:off x="0" y="2321282"/>
            <a:ext cx="12192000" cy="5143412"/>
          </a:xfrm>
          <a:prstGeom prst="rect">
            <a:avLst/>
          </a:prstGeom>
        </p:spPr>
      </p:pic>
      <p:sp>
        <p:nvSpPr>
          <p:cNvPr id="5" name="Title 4">
            <a:extLst>
              <a:ext uri="{FF2B5EF4-FFF2-40B4-BE49-F238E27FC236}">
                <a16:creationId xmlns:a16="http://schemas.microsoft.com/office/drawing/2014/main" id="{B68E1517-8708-4860-A035-FC5297CA77FF}"/>
              </a:ext>
            </a:extLst>
          </p:cNvPr>
          <p:cNvSpPr>
            <a:spLocks noGrp="1"/>
          </p:cNvSpPr>
          <p:nvPr>
            <p:ph type="title"/>
          </p:nvPr>
        </p:nvSpPr>
        <p:spPr>
          <a:xfrm>
            <a:off x="503853" y="365125"/>
            <a:ext cx="11439331" cy="1325563"/>
          </a:xfrm>
        </p:spPr>
        <p:txBody>
          <a:bodyPr/>
          <a:lstStyle/>
          <a:p>
            <a:r>
              <a:rPr lang="en-US" b="1" dirty="0"/>
              <a:t>Re-Dedication of the Temple in Jerusalem 164 BC</a:t>
            </a:r>
          </a:p>
        </p:txBody>
      </p:sp>
    </p:spTree>
    <p:extLst>
      <p:ext uri="{BB962C8B-B14F-4D97-AF65-F5344CB8AC3E}">
        <p14:creationId xmlns:p14="http://schemas.microsoft.com/office/powerpoint/2010/main" val="2720753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F8AF-7BAA-4D34-872E-2EA946485260}"/>
              </a:ext>
            </a:extLst>
          </p:cNvPr>
          <p:cNvSpPr>
            <a:spLocks noGrp="1"/>
          </p:cNvSpPr>
          <p:nvPr>
            <p:ph type="title"/>
          </p:nvPr>
        </p:nvSpPr>
        <p:spPr/>
        <p:txBody>
          <a:bodyPr>
            <a:noAutofit/>
          </a:bodyPr>
          <a:lstStyle/>
          <a:p>
            <a:pPr algn="ctr"/>
            <a:r>
              <a:rPr lang="en-US" sz="4800" b="1" dirty="0"/>
              <a:t>The Word Hanukkah in Hebrew Word Is “</a:t>
            </a:r>
            <a:r>
              <a:rPr lang="en-US" sz="4800" b="1" dirty="0" err="1">
                <a:solidFill>
                  <a:srgbClr val="C00000"/>
                </a:solidFill>
              </a:rPr>
              <a:t>Chanukat</a:t>
            </a:r>
            <a:r>
              <a:rPr lang="en-US" sz="4800" b="1" dirty="0"/>
              <a:t>” and It Means “Dedication”</a:t>
            </a:r>
          </a:p>
        </p:txBody>
      </p:sp>
      <p:sp>
        <p:nvSpPr>
          <p:cNvPr id="4" name="Rectangle 3">
            <a:extLst>
              <a:ext uri="{FF2B5EF4-FFF2-40B4-BE49-F238E27FC236}">
                <a16:creationId xmlns:a16="http://schemas.microsoft.com/office/drawing/2014/main" id="{74C133F9-F5C6-4C45-97C4-26AB9166EA61}"/>
              </a:ext>
            </a:extLst>
          </p:cNvPr>
          <p:cNvSpPr/>
          <p:nvPr/>
        </p:nvSpPr>
        <p:spPr>
          <a:xfrm>
            <a:off x="109056" y="2206305"/>
            <a:ext cx="11727809" cy="2800767"/>
          </a:xfrm>
          <a:prstGeom prst="rect">
            <a:avLst/>
          </a:prstGeom>
        </p:spPr>
        <p:txBody>
          <a:bodyPr wrap="square">
            <a:spAutoFit/>
          </a:bodyPr>
          <a:lstStyle/>
          <a:p>
            <a:pPr algn="ctr"/>
            <a:r>
              <a:rPr lang="en-US" sz="4400" dirty="0">
                <a:solidFill>
                  <a:srgbClr val="111C24"/>
                </a:solidFill>
                <a:latin typeface="FreightSans-Medium"/>
              </a:rPr>
              <a:t>Psalm 30:1</a:t>
            </a:r>
          </a:p>
          <a:p>
            <a:pPr algn="ctr"/>
            <a:endParaRPr lang="en-US" sz="4400" b="0" i="1" dirty="0">
              <a:solidFill>
                <a:srgbClr val="111C24"/>
              </a:solidFill>
              <a:effectLst/>
              <a:latin typeface="FreightSans-Medium"/>
            </a:endParaRPr>
          </a:p>
          <a:p>
            <a:pPr algn="ctr"/>
            <a:r>
              <a:rPr lang="en-US" sz="4400" b="0" i="1" dirty="0" err="1">
                <a:solidFill>
                  <a:srgbClr val="111C24"/>
                </a:solidFill>
                <a:effectLst/>
                <a:latin typeface="FreightSans-Medium"/>
              </a:rPr>
              <a:t>mizmor</a:t>
            </a:r>
            <a:r>
              <a:rPr lang="en-US" sz="4400" b="0" i="1" dirty="0">
                <a:solidFill>
                  <a:srgbClr val="111C24"/>
                </a:solidFill>
                <a:effectLst/>
                <a:latin typeface="FreightSans-Medium"/>
              </a:rPr>
              <a:t> </a:t>
            </a:r>
            <a:r>
              <a:rPr lang="en-US" sz="4400" b="0" i="1" dirty="0" err="1">
                <a:solidFill>
                  <a:srgbClr val="111C24"/>
                </a:solidFill>
                <a:effectLst/>
                <a:latin typeface="FreightSans-Medium"/>
              </a:rPr>
              <a:t>shir</a:t>
            </a:r>
            <a:r>
              <a:rPr lang="en-US" sz="4400" b="0" i="1" dirty="0">
                <a:solidFill>
                  <a:srgbClr val="111C24"/>
                </a:solidFill>
                <a:effectLst/>
                <a:latin typeface="FreightSans-Medium"/>
              </a:rPr>
              <a:t> </a:t>
            </a:r>
            <a:r>
              <a:rPr lang="en-US" sz="4400" b="0" i="1" dirty="0" err="1">
                <a:solidFill>
                  <a:srgbClr val="C00000"/>
                </a:solidFill>
                <a:effectLst/>
                <a:latin typeface="FreightSans-Medium"/>
              </a:rPr>
              <a:t>chanukat</a:t>
            </a:r>
            <a:r>
              <a:rPr lang="en-US" sz="4400" b="0" i="1" dirty="0">
                <a:solidFill>
                  <a:srgbClr val="C00000"/>
                </a:solidFill>
                <a:effectLst/>
                <a:latin typeface="FreightSans-Medium"/>
              </a:rPr>
              <a:t> </a:t>
            </a:r>
            <a:r>
              <a:rPr lang="en-US" sz="4400" b="0" i="1" dirty="0" err="1">
                <a:solidFill>
                  <a:srgbClr val="111C24"/>
                </a:solidFill>
                <a:effectLst/>
                <a:latin typeface="FreightSans-Medium"/>
              </a:rPr>
              <a:t>habayit</a:t>
            </a:r>
            <a:r>
              <a:rPr lang="en-US" sz="4400" b="0" i="1" dirty="0">
                <a:solidFill>
                  <a:srgbClr val="111C24"/>
                </a:solidFill>
                <a:effectLst/>
                <a:latin typeface="FreightSans-Medium"/>
              </a:rPr>
              <a:t> </a:t>
            </a:r>
            <a:r>
              <a:rPr lang="en-US" sz="4400" b="0" i="1" dirty="0" err="1">
                <a:solidFill>
                  <a:srgbClr val="111C24"/>
                </a:solidFill>
                <a:effectLst/>
                <a:latin typeface="FreightSans-Medium"/>
              </a:rPr>
              <a:t>l’David</a:t>
            </a:r>
            <a:endParaRPr lang="en-US" sz="4400" b="0" i="1" dirty="0">
              <a:solidFill>
                <a:srgbClr val="111C24"/>
              </a:solidFill>
              <a:effectLst/>
              <a:latin typeface="FreightSans-Medium"/>
            </a:endParaRPr>
          </a:p>
          <a:p>
            <a:pPr algn="ctr"/>
            <a:r>
              <a:rPr lang="en-US" sz="4400" b="0" i="0" dirty="0">
                <a:solidFill>
                  <a:srgbClr val="111C24"/>
                </a:solidFill>
                <a:effectLst/>
                <a:latin typeface="FreightSans-Medium"/>
              </a:rPr>
              <a:t> “A song for the dedication of the House of David.”</a:t>
            </a:r>
            <a:endParaRPr lang="en-US" sz="4400" dirty="0"/>
          </a:p>
        </p:txBody>
      </p:sp>
    </p:spTree>
    <p:extLst>
      <p:ext uri="{BB962C8B-B14F-4D97-AF65-F5344CB8AC3E}">
        <p14:creationId xmlns:p14="http://schemas.microsoft.com/office/powerpoint/2010/main" val="389656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164E7-B7A5-4517-902C-6CE267D139F5}"/>
              </a:ext>
            </a:extLst>
          </p:cNvPr>
          <p:cNvPicPr>
            <a:picLocks noChangeAspect="1"/>
          </p:cNvPicPr>
          <p:nvPr/>
        </p:nvPicPr>
        <p:blipFill>
          <a:blip r:embed="rId2"/>
          <a:stretch>
            <a:fillRect/>
          </a:stretch>
        </p:blipFill>
        <p:spPr>
          <a:xfrm>
            <a:off x="0" y="0"/>
            <a:ext cx="12192000" cy="6937695"/>
          </a:xfrm>
          <a:prstGeom prst="rect">
            <a:avLst/>
          </a:prstGeom>
        </p:spPr>
      </p:pic>
    </p:spTree>
    <p:extLst>
      <p:ext uri="{BB962C8B-B14F-4D97-AF65-F5344CB8AC3E}">
        <p14:creationId xmlns:p14="http://schemas.microsoft.com/office/powerpoint/2010/main" val="258784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64A4F-23B0-450D-B2BC-B0983934F233}"/>
              </a:ext>
            </a:extLst>
          </p:cNvPr>
          <p:cNvPicPr>
            <a:picLocks noChangeAspect="1"/>
          </p:cNvPicPr>
          <p:nvPr/>
        </p:nvPicPr>
        <p:blipFill>
          <a:blip r:embed="rId2"/>
          <a:stretch>
            <a:fillRect/>
          </a:stretch>
        </p:blipFill>
        <p:spPr>
          <a:xfrm>
            <a:off x="906011" y="1684329"/>
            <a:ext cx="10447789" cy="6283035"/>
          </a:xfrm>
          <a:prstGeom prst="rect">
            <a:avLst/>
          </a:prstGeom>
        </p:spPr>
      </p:pic>
      <p:sp>
        <p:nvSpPr>
          <p:cNvPr id="2" name="Title 1">
            <a:extLst>
              <a:ext uri="{FF2B5EF4-FFF2-40B4-BE49-F238E27FC236}">
                <a16:creationId xmlns:a16="http://schemas.microsoft.com/office/drawing/2014/main" id="{50DD1059-B62C-45A0-8C5B-D45D87D9C876}"/>
              </a:ext>
            </a:extLst>
          </p:cNvPr>
          <p:cNvSpPr>
            <a:spLocks noGrp="1"/>
          </p:cNvSpPr>
          <p:nvPr>
            <p:ph type="title"/>
          </p:nvPr>
        </p:nvSpPr>
        <p:spPr/>
        <p:txBody>
          <a:bodyPr/>
          <a:lstStyle/>
          <a:p>
            <a:pPr algn="ctr"/>
            <a:r>
              <a:rPr lang="en-US" b="1" dirty="0"/>
              <a:t>Hanukkah Is an Eight Day Jewish Celebration in December that is NOT Christmas</a:t>
            </a:r>
          </a:p>
        </p:txBody>
      </p:sp>
    </p:spTree>
    <p:extLst>
      <p:ext uri="{BB962C8B-B14F-4D97-AF65-F5344CB8AC3E}">
        <p14:creationId xmlns:p14="http://schemas.microsoft.com/office/powerpoint/2010/main" val="214977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B4A2-31D0-4C06-8640-904F5B565A18}"/>
              </a:ext>
            </a:extLst>
          </p:cNvPr>
          <p:cNvSpPr>
            <a:spLocks noGrp="1"/>
          </p:cNvSpPr>
          <p:nvPr>
            <p:ph type="title"/>
          </p:nvPr>
        </p:nvSpPr>
        <p:spPr>
          <a:xfrm>
            <a:off x="553673" y="528506"/>
            <a:ext cx="11467751" cy="5343788"/>
          </a:xfrm>
        </p:spPr>
        <p:txBody>
          <a:bodyPr>
            <a:normAutofit fontScale="90000"/>
          </a:bodyPr>
          <a:lstStyle/>
          <a:p>
            <a:r>
              <a:rPr lang="en-US" b="1" dirty="0">
                <a:latin typeface="Arial Black" panose="020B0A04020102020204" pitchFamily="34" charset="0"/>
              </a:rPr>
              <a:t>5 Successive Empires Ruled the World</a:t>
            </a:r>
            <a:br>
              <a:rPr lang="en-US" b="1" dirty="0">
                <a:latin typeface="Arial Black" panose="020B0A04020102020204" pitchFamily="34" charset="0"/>
              </a:rPr>
            </a:br>
            <a:br>
              <a:rPr lang="en-US" b="1" dirty="0">
                <a:latin typeface="Arial Black" panose="020B0A04020102020204" pitchFamily="34" charset="0"/>
              </a:rPr>
            </a:br>
            <a:r>
              <a:rPr lang="en-US" b="1" dirty="0">
                <a:latin typeface="Arial Black" panose="020B0A04020102020204" pitchFamily="34" charset="0"/>
              </a:rPr>
              <a:t>1. The Assyrian Empire (911-609 BC)</a:t>
            </a:r>
            <a:br>
              <a:rPr lang="en-US" b="1" dirty="0">
                <a:latin typeface="Arial Black" panose="020B0A04020102020204" pitchFamily="34" charset="0"/>
              </a:rPr>
            </a:br>
            <a:r>
              <a:rPr lang="en-US" b="1" dirty="0">
                <a:latin typeface="Arial Black" panose="020B0A04020102020204" pitchFamily="34" charset="0"/>
              </a:rPr>
              <a:t>2. The Babylonian Empire (609-539 BC)</a:t>
            </a:r>
            <a:br>
              <a:rPr lang="en-US" b="1" dirty="0">
                <a:latin typeface="Arial Black" panose="020B0A04020102020204" pitchFamily="34" charset="0"/>
              </a:rPr>
            </a:br>
            <a:r>
              <a:rPr lang="en-US" b="1" dirty="0">
                <a:latin typeface="Arial Black" panose="020B0A04020102020204" pitchFamily="34" charset="0"/>
              </a:rPr>
              <a:t>3. The Persian Empire (539-333 BC)</a:t>
            </a:r>
            <a:br>
              <a:rPr lang="en-US" b="1" dirty="0">
                <a:latin typeface="Arial Black" panose="020B0A04020102020204" pitchFamily="34" charset="0"/>
              </a:rPr>
            </a:br>
            <a:r>
              <a:rPr lang="en-US" b="1" dirty="0">
                <a:latin typeface="Arial Black" panose="020B0A04020102020204" pitchFamily="34" charset="0"/>
              </a:rPr>
              <a:t>4. </a:t>
            </a:r>
            <a:r>
              <a:rPr lang="en-US" b="1" dirty="0">
                <a:solidFill>
                  <a:srgbClr val="FF0000"/>
                </a:solidFill>
                <a:latin typeface="Arial Black" panose="020B0A04020102020204" pitchFamily="34" charset="0"/>
              </a:rPr>
              <a:t>The Grecian Empire (333-146 BC)</a:t>
            </a:r>
            <a:br>
              <a:rPr lang="en-US" b="1" dirty="0">
                <a:solidFill>
                  <a:srgbClr val="FF0000"/>
                </a:solidFill>
                <a:latin typeface="Arial Black" panose="020B0A04020102020204" pitchFamily="34" charset="0"/>
              </a:rPr>
            </a:br>
            <a:r>
              <a:rPr lang="en-US" b="1" dirty="0">
                <a:latin typeface="Arial Black" panose="020B0A04020102020204" pitchFamily="34" charset="0"/>
              </a:rPr>
              <a:t>5. The Roman Empire  (146 BC-AD 476)</a:t>
            </a:r>
          </a:p>
        </p:txBody>
      </p:sp>
    </p:spTree>
    <p:extLst>
      <p:ext uri="{BB962C8B-B14F-4D97-AF65-F5344CB8AC3E}">
        <p14:creationId xmlns:p14="http://schemas.microsoft.com/office/powerpoint/2010/main" val="219082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3503-0A4A-4845-9616-B8CF2234EA4A}"/>
              </a:ext>
            </a:extLst>
          </p:cNvPr>
          <p:cNvSpPr>
            <a:spLocks noGrp="1"/>
          </p:cNvSpPr>
          <p:nvPr>
            <p:ph type="title"/>
          </p:nvPr>
        </p:nvSpPr>
        <p:spPr>
          <a:xfrm>
            <a:off x="369116" y="365125"/>
            <a:ext cx="11199302" cy="1325563"/>
          </a:xfrm>
        </p:spPr>
        <p:txBody>
          <a:bodyPr>
            <a:noAutofit/>
          </a:bodyPr>
          <a:lstStyle/>
          <a:p>
            <a:pPr algn="ctr"/>
            <a:r>
              <a:rPr lang="en-US" sz="5400" b="1" dirty="0"/>
              <a:t>Jesus visits the Temple during Hanukkah</a:t>
            </a:r>
          </a:p>
        </p:txBody>
      </p:sp>
      <p:sp>
        <p:nvSpPr>
          <p:cNvPr id="3" name="Content Placeholder 2">
            <a:extLst>
              <a:ext uri="{FF2B5EF4-FFF2-40B4-BE49-F238E27FC236}">
                <a16:creationId xmlns:a16="http://schemas.microsoft.com/office/drawing/2014/main" id="{02386040-DFD1-4C53-907A-B5F21D768E09}"/>
              </a:ext>
            </a:extLst>
          </p:cNvPr>
          <p:cNvSpPr>
            <a:spLocks noGrp="1"/>
          </p:cNvSpPr>
          <p:nvPr>
            <p:ph idx="1"/>
          </p:nvPr>
        </p:nvSpPr>
        <p:spPr>
          <a:xfrm>
            <a:off x="838200" y="3556931"/>
            <a:ext cx="10515600" cy="2620031"/>
          </a:xfrm>
        </p:spPr>
        <p:txBody>
          <a:bodyPr>
            <a:normAutofit/>
          </a:bodyPr>
          <a:lstStyle/>
          <a:p>
            <a:pPr marL="0" indent="0" algn="ctr">
              <a:buNone/>
            </a:pPr>
            <a:r>
              <a:rPr lang="en-US" sz="6000" b="1" dirty="0">
                <a:solidFill>
                  <a:srgbClr val="222222"/>
                </a:solidFill>
                <a:latin typeface="Arial" panose="020B0604020202020204" pitchFamily="34" charset="0"/>
              </a:rPr>
              <a:t>John 10:22-23</a:t>
            </a:r>
            <a:endParaRPr lang="en-US" sz="6000" b="1" dirty="0"/>
          </a:p>
        </p:txBody>
      </p:sp>
      <p:pic>
        <p:nvPicPr>
          <p:cNvPr id="4" name="Picture 3">
            <a:extLst>
              <a:ext uri="{FF2B5EF4-FFF2-40B4-BE49-F238E27FC236}">
                <a16:creationId xmlns:a16="http://schemas.microsoft.com/office/drawing/2014/main" id="{017BA8B8-D769-4D48-8EF2-16C63E009724}"/>
              </a:ext>
            </a:extLst>
          </p:cNvPr>
          <p:cNvPicPr>
            <a:picLocks noChangeAspect="1"/>
          </p:cNvPicPr>
          <p:nvPr/>
        </p:nvPicPr>
        <p:blipFill>
          <a:blip r:embed="rId2"/>
          <a:stretch>
            <a:fillRect/>
          </a:stretch>
        </p:blipFill>
        <p:spPr>
          <a:xfrm>
            <a:off x="2090056" y="1492898"/>
            <a:ext cx="8322907" cy="5365102"/>
          </a:xfrm>
          <a:prstGeom prst="rect">
            <a:avLst/>
          </a:prstGeom>
        </p:spPr>
      </p:pic>
    </p:spTree>
    <p:extLst>
      <p:ext uri="{BB962C8B-B14F-4D97-AF65-F5344CB8AC3E}">
        <p14:creationId xmlns:p14="http://schemas.microsoft.com/office/powerpoint/2010/main" val="200958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64B7-616B-431F-9D62-31E30ECA8894}"/>
              </a:ext>
            </a:extLst>
          </p:cNvPr>
          <p:cNvSpPr>
            <a:spLocks noGrp="1"/>
          </p:cNvSpPr>
          <p:nvPr>
            <p:ph type="title"/>
          </p:nvPr>
        </p:nvSpPr>
        <p:spPr/>
        <p:txBody>
          <a:bodyPr/>
          <a:lstStyle/>
          <a:p>
            <a:pPr algn="ctr"/>
            <a:r>
              <a:rPr lang="en-US" b="1" dirty="0"/>
              <a:t>Judas Maccabeus is the Jew that makes first contact with the Romans to form a treaty. </a:t>
            </a:r>
          </a:p>
        </p:txBody>
      </p:sp>
      <p:sp>
        <p:nvSpPr>
          <p:cNvPr id="3" name="Content Placeholder 2">
            <a:extLst>
              <a:ext uri="{FF2B5EF4-FFF2-40B4-BE49-F238E27FC236}">
                <a16:creationId xmlns:a16="http://schemas.microsoft.com/office/drawing/2014/main" id="{AD42AA28-8CCC-4D69-B09D-0A583AFFFE90}"/>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7200" dirty="0"/>
              <a:t>I Maccabees 8:1-4</a:t>
            </a:r>
          </a:p>
        </p:txBody>
      </p:sp>
    </p:spTree>
    <p:extLst>
      <p:ext uri="{BB962C8B-B14F-4D97-AF65-F5344CB8AC3E}">
        <p14:creationId xmlns:p14="http://schemas.microsoft.com/office/powerpoint/2010/main" val="1352961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4D19-FDED-4E19-A0CB-36892A3A0A59}"/>
              </a:ext>
            </a:extLst>
          </p:cNvPr>
          <p:cNvSpPr>
            <a:spLocks noGrp="1"/>
          </p:cNvSpPr>
          <p:nvPr>
            <p:ph type="title"/>
          </p:nvPr>
        </p:nvSpPr>
        <p:spPr>
          <a:xfrm>
            <a:off x="327172" y="142613"/>
            <a:ext cx="11719420" cy="2252750"/>
          </a:xfrm>
        </p:spPr>
        <p:txBody>
          <a:bodyPr>
            <a:normAutofit fontScale="90000"/>
          </a:bodyPr>
          <a:lstStyle/>
          <a:p>
            <a:pPr algn="ctr"/>
            <a:r>
              <a:rPr lang="en-US" sz="3600" dirty="0"/>
              <a:t>Josephus Writes </a:t>
            </a:r>
            <a:r>
              <a:rPr lang="en-US" sz="3600" i="1" dirty="0"/>
              <a:t>Antiquities</a:t>
            </a:r>
            <a:r>
              <a:rPr lang="en-US" sz="3600" dirty="0"/>
              <a:t> and </a:t>
            </a:r>
            <a:r>
              <a:rPr lang="en-US" sz="3600" i="1" dirty="0"/>
              <a:t>War</a:t>
            </a:r>
            <a:r>
              <a:rPr lang="en-US" sz="3600" dirty="0"/>
              <a:t> to Show Roman Ties to the Jews</a:t>
            </a:r>
            <a:br>
              <a:rPr lang="en-US" sz="3600" dirty="0"/>
            </a:br>
            <a:r>
              <a:rPr lang="en-US" sz="3600" b="1" dirty="0"/>
              <a:t>I Maccabees 8:17-20</a:t>
            </a:r>
            <a:br>
              <a:rPr lang="en-US" sz="3600" dirty="0"/>
            </a:br>
            <a:br>
              <a:rPr lang="en-US" dirty="0"/>
            </a:br>
            <a:endParaRPr lang="en-US" dirty="0"/>
          </a:p>
        </p:txBody>
      </p:sp>
      <p:pic>
        <p:nvPicPr>
          <p:cNvPr id="3" name="Picture 2">
            <a:extLst>
              <a:ext uri="{FF2B5EF4-FFF2-40B4-BE49-F238E27FC236}">
                <a16:creationId xmlns:a16="http://schemas.microsoft.com/office/drawing/2014/main" id="{773A47CA-98E0-4EEC-90A4-049EDA93A83A}"/>
              </a:ext>
            </a:extLst>
          </p:cNvPr>
          <p:cNvPicPr>
            <a:picLocks noChangeAspect="1"/>
          </p:cNvPicPr>
          <p:nvPr/>
        </p:nvPicPr>
        <p:blipFill>
          <a:blip r:embed="rId2"/>
          <a:stretch>
            <a:fillRect/>
          </a:stretch>
        </p:blipFill>
        <p:spPr>
          <a:xfrm>
            <a:off x="831907" y="1392572"/>
            <a:ext cx="10528185" cy="5588904"/>
          </a:xfrm>
          <a:prstGeom prst="rect">
            <a:avLst/>
          </a:prstGeom>
        </p:spPr>
      </p:pic>
    </p:spTree>
    <p:extLst>
      <p:ext uri="{BB962C8B-B14F-4D97-AF65-F5344CB8AC3E}">
        <p14:creationId xmlns:p14="http://schemas.microsoft.com/office/powerpoint/2010/main" val="310863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11F6-5971-4113-A3A0-5A78B33DBF73}"/>
              </a:ext>
            </a:extLst>
          </p:cNvPr>
          <p:cNvSpPr>
            <a:spLocks noGrp="1"/>
          </p:cNvSpPr>
          <p:nvPr>
            <p:ph type="title"/>
          </p:nvPr>
        </p:nvSpPr>
        <p:spPr>
          <a:xfrm>
            <a:off x="838200" y="1308683"/>
            <a:ext cx="10515600" cy="763398"/>
          </a:xfrm>
        </p:spPr>
        <p:txBody>
          <a:bodyPr>
            <a:normAutofit fontScale="90000"/>
          </a:bodyPr>
          <a:lstStyle/>
          <a:p>
            <a:pPr algn="ctr"/>
            <a:r>
              <a:rPr lang="en-US" b="1" dirty="0"/>
              <a:t>The Maccabean Revolt Continues for Two More Decades, with the Jews fighting the Greeks</a:t>
            </a:r>
            <a:br>
              <a:rPr lang="en-US" b="1" dirty="0"/>
            </a:br>
            <a:r>
              <a:rPr lang="en-US" b="1" dirty="0"/>
              <a:t>16 7 BC to 142 BC</a:t>
            </a:r>
            <a:br>
              <a:rPr lang="en-US" b="1" dirty="0"/>
            </a:br>
            <a:br>
              <a:rPr lang="en-US" b="1" dirty="0"/>
            </a:br>
            <a:endParaRPr lang="en-US" b="1" dirty="0"/>
          </a:p>
        </p:txBody>
      </p:sp>
      <p:pic>
        <p:nvPicPr>
          <p:cNvPr id="3" name="Picture 2">
            <a:extLst>
              <a:ext uri="{FF2B5EF4-FFF2-40B4-BE49-F238E27FC236}">
                <a16:creationId xmlns:a16="http://schemas.microsoft.com/office/drawing/2014/main" id="{F532EC63-11A2-4268-B003-C55C490A1BAA}"/>
              </a:ext>
            </a:extLst>
          </p:cNvPr>
          <p:cNvPicPr>
            <a:picLocks noChangeAspect="1"/>
          </p:cNvPicPr>
          <p:nvPr/>
        </p:nvPicPr>
        <p:blipFill>
          <a:blip r:embed="rId2"/>
          <a:stretch>
            <a:fillRect/>
          </a:stretch>
        </p:blipFill>
        <p:spPr>
          <a:xfrm>
            <a:off x="2938067" y="2072081"/>
            <a:ext cx="6507935" cy="4664020"/>
          </a:xfrm>
          <a:prstGeom prst="rect">
            <a:avLst/>
          </a:prstGeom>
        </p:spPr>
      </p:pic>
    </p:spTree>
    <p:extLst>
      <p:ext uri="{BB962C8B-B14F-4D97-AF65-F5344CB8AC3E}">
        <p14:creationId xmlns:p14="http://schemas.microsoft.com/office/powerpoint/2010/main" val="642216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E3FB-891D-4DD2-8A72-E69DCE157A92}"/>
              </a:ext>
            </a:extLst>
          </p:cNvPr>
          <p:cNvSpPr>
            <a:spLocks noGrp="1"/>
          </p:cNvSpPr>
          <p:nvPr>
            <p:ph type="title"/>
          </p:nvPr>
        </p:nvSpPr>
        <p:spPr>
          <a:xfrm>
            <a:off x="9927771" y="365125"/>
            <a:ext cx="2264229" cy="5382532"/>
          </a:xfrm>
        </p:spPr>
        <p:txBody>
          <a:bodyPr>
            <a:normAutofit/>
          </a:bodyPr>
          <a:lstStyle/>
          <a:p>
            <a:pPr algn="ctr"/>
            <a:r>
              <a:rPr lang="en-US" b="1" dirty="0"/>
              <a:t>The Rise of Parthia</a:t>
            </a:r>
            <a:br>
              <a:rPr lang="en-US" b="1" dirty="0"/>
            </a:br>
            <a:r>
              <a:rPr lang="en-US" b="1" dirty="0"/>
              <a:t>and </a:t>
            </a:r>
            <a:br>
              <a:rPr lang="en-US" b="1" dirty="0"/>
            </a:br>
            <a:r>
              <a:rPr lang="en-US" b="1" dirty="0"/>
              <a:t>Bactrian</a:t>
            </a:r>
          </a:p>
        </p:txBody>
      </p:sp>
      <p:pic>
        <p:nvPicPr>
          <p:cNvPr id="3" name="Picture 2">
            <a:extLst>
              <a:ext uri="{FF2B5EF4-FFF2-40B4-BE49-F238E27FC236}">
                <a16:creationId xmlns:a16="http://schemas.microsoft.com/office/drawing/2014/main" id="{A617C27E-35FE-494C-8186-D754D06D4E88}"/>
              </a:ext>
            </a:extLst>
          </p:cNvPr>
          <p:cNvPicPr>
            <a:picLocks noChangeAspect="1"/>
          </p:cNvPicPr>
          <p:nvPr/>
        </p:nvPicPr>
        <p:blipFill>
          <a:blip r:embed="rId2"/>
          <a:stretch>
            <a:fillRect/>
          </a:stretch>
        </p:blipFill>
        <p:spPr>
          <a:xfrm>
            <a:off x="0" y="0"/>
            <a:ext cx="10039978" cy="6858000"/>
          </a:xfrm>
          <a:prstGeom prst="rect">
            <a:avLst/>
          </a:prstGeom>
        </p:spPr>
      </p:pic>
    </p:spTree>
    <p:extLst>
      <p:ext uri="{BB962C8B-B14F-4D97-AF65-F5344CB8AC3E}">
        <p14:creationId xmlns:p14="http://schemas.microsoft.com/office/powerpoint/2010/main" val="96475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2F694-755D-4F7A-8A0C-02DA50D97AC4}"/>
              </a:ext>
            </a:extLst>
          </p:cNvPr>
          <p:cNvPicPr>
            <a:picLocks noChangeAspect="1"/>
          </p:cNvPicPr>
          <p:nvPr/>
        </p:nvPicPr>
        <p:blipFill>
          <a:blip r:embed="rId2"/>
          <a:stretch>
            <a:fillRect/>
          </a:stretch>
        </p:blipFill>
        <p:spPr>
          <a:xfrm>
            <a:off x="0" y="0"/>
            <a:ext cx="9046896" cy="6792686"/>
          </a:xfrm>
          <a:prstGeom prst="rect">
            <a:avLst/>
          </a:prstGeom>
        </p:spPr>
      </p:pic>
      <p:sp>
        <p:nvSpPr>
          <p:cNvPr id="2" name="Title 1">
            <a:extLst>
              <a:ext uri="{FF2B5EF4-FFF2-40B4-BE49-F238E27FC236}">
                <a16:creationId xmlns:a16="http://schemas.microsoft.com/office/drawing/2014/main" id="{674C1E3A-1E1B-4224-BF31-FFB66DC8DB20}"/>
              </a:ext>
            </a:extLst>
          </p:cNvPr>
          <p:cNvSpPr>
            <a:spLocks noGrp="1"/>
          </p:cNvSpPr>
          <p:nvPr>
            <p:ph type="title"/>
          </p:nvPr>
        </p:nvSpPr>
        <p:spPr>
          <a:xfrm>
            <a:off x="9414588" y="65314"/>
            <a:ext cx="2677885" cy="6176866"/>
          </a:xfrm>
        </p:spPr>
        <p:txBody>
          <a:bodyPr>
            <a:normAutofit/>
          </a:bodyPr>
          <a:lstStyle/>
          <a:p>
            <a:r>
              <a:rPr lang="en-US" dirty="0"/>
              <a:t>Rome and Parthia during the days of Christ</a:t>
            </a:r>
          </a:p>
        </p:txBody>
      </p:sp>
    </p:spTree>
    <p:extLst>
      <p:ext uri="{BB962C8B-B14F-4D97-AF65-F5344CB8AC3E}">
        <p14:creationId xmlns:p14="http://schemas.microsoft.com/office/powerpoint/2010/main" val="364889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E884-C8AB-472E-906D-56E0880A5CC5}"/>
              </a:ext>
            </a:extLst>
          </p:cNvPr>
          <p:cNvSpPr>
            <a:spLocks noGrp="1"/>
          </p:cNvSpPr>
          <p:nvPr>
            <p:ph type="title"/>
          </p:nvPr>
        </p:nvSpPr>
        <p:spPr>
          <a:xfrm>
            <a:off x="382555" y="1"/>
            <a:ext cx="11462700" cy="6744748"/>
          </a:xfrm>
        </p:spPr>
        <p:txBody>
          <a:bodyPr>
            <a:normAutofit/>
          </a:bodyPr>
          <a:lstStyle/>
          <a:p>
            <a:r>
              <a:rPr lang="en-US" b="1" dirty="0"/>
              <a:t> 152 BC </a:t>
            </a:r>
            <a:r>
              <a:rPr lang="en-US" dirty="0"/>
              <a:t>– Jonathan is appointed “High Priest” by   </a:t>
            </a:r>
            <a:br>
              <a:rPr lang="en-US" dirty="0"/>
            </a:br>
            <a:r>
              <a:rPr lang="en-US" dirty="0"/>
              <a:t>  the Greeks, </a:t>
            </a:r>
            <a:r>
              <a:rPr lang="en-US" i="1" dirty="0"/>
              <a:t>though </a:t>
            </a:r>
            <a:r>
              <a:rPr lang="en-US" b="1" i="1" dirty="0"/>
              <a:t>not a descendant of Zadok</a:t>
            </a:r>
            <a:r>
              <a:rPr lang="en-US" i="1" dirty="0"/>
              <a:t>.</a:t>
            </a:r>
            <a:br>
              <a:rPr lang="en-US" i="1" dirty="0"/>
            </a:br>
            <a:br>
              <a:rPr lang="en-US" i="1" dirty="0"/>
            </a:br>
            <a:br>
              <a:rPr lang="en-US" i="1" dirty="0"/>
            </a:br>
            <a:br>
              <a:rPr lang="en-US" i="1" dirty="0"/>
            </a:br>
            <a:br>
              <a:rPr lang="en-US" i="1" dirty="0"/>
            </a:br>
            <a:br>
              <a:rPr lang="en-US" i="1" dirty="0"/>
            </a:br>
            <a:br>
              <a:rPr lang="en-US" i="1" dirty="0"/>
            </a:br>
            <a:r>
              <a:rPr lang="en-US" dirty="0"/>
              <a:t> </a:t>
            </a:r>
          </a:p>
        </p:txBody>
      </p:sp>
      <p:pic>
        <p:nvPicPr>
          <p:cNvPr id="3" name="Picture 2">
            <a:extLst>
              <a:ext uri="{FF2B5EF4-FFF2-40B4-BE49-F238E27FC236}">
                <a16:creationId xmlns:a16="http://schemas.microsoft.com/office/drawing/2014/main" id="{8FB0D712-FB48-4CB1-B4DE-12354C6FF3DB}"/>
              </a:ext>
            </a:extLst>
          </p:cNvPr>
          <p:cNvPicPr>
            <a:picLocks noChangeAspect="1"/>
          </p:cNvPicPr>
          <p:nvPr/>
        </p:nvPicPr>
        <p:blipFill>
          <a:blip r:embed="rId2"/>
          <a:stretch>
            <a:fillRect/>
          </a:stretch>
        </p:blipFill>
        <p:spPr>
          <a:xfrm>
            <a:off x="2982685" y="2188028"/>
            <a:ext cx="6226629" cy="4669972"/>
          </a:xfrm>
          <a:prstGeom prst="rect">
            <a:avLst/>
          </a:prstGeom>
        </p:spPr>
      </p:pic>
    </p:spTree>
    <p:extLst>
      <p:ext uri="{BB962C8B-B14F-4D97-AF65-F5344CB8AC3E}">
        <p14:creationId xmlns:p14="http://schemas.microsoft.com/office/powerpoint/2010/main" val="371823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171D-599E-4157-B40E-E112EE32390E}"/>
              </a:ext>
            </a:extLst>
          </p:cNvPr>
          <p:cNvSpPr>
            <a:spLocks noGrp="1"/>
          </p:cNvSpPr>
          <p:nvPr>
            <p:ph type="title"/>
          </p:nvPr>
        </p:nvSpPr>
        <p:spPr>
          <a:xfrm>
            <a:off x="838200" y="998290"/>
            <a:ext cx="10515600" cy="4051882"/>
          </a:xfrm>
        </p:spPr>
        <p:txBody>
          <a:bodyPr>
            <a:normAutofit/>
          </a:bodyPr>
          <a:lstStyle/>
          <a:p>
            <a:r>
              <a:rPr lang="en-US" b="1" dirty="0">
                <a:solidFill>
                  <a:srgbClr val="C00000"/>
                </a:solidFill>
              </a:rPr>
              <a:t>The House of Zadok </a:t>
            </a:r>
            <a:r>
              <a:rPr lang="en-US" b="1" dirty="0"/>
              <a:t>– High Priest</a:t>
            </a:r>
            <a:br>
              <a:rPr lang="en-US" dirty="0"/>
            </a:br>
            <a:br>
              <a:rPr lang="en-US" dirty="0">
                <a:solidFill>
                  <a:srgbClr val="C00000"/>
                </a:solidFill>
              </a:rPr>
            </a:br>
            <a:r>
              <a:rPr lang="en-US" b="1" dirty="0">
                <a:solidFill>
                  <a:srgbClr val="C00000"/>
                </a:solidFill>
              </a:rPr>
              <a:t>The House of David </a:t>
            </a:r>
            <a:r>
              <a:rPr lang="en-US" b="1" dirty="0"/>
              <a:t>– Israel’s King</a:t>
            </a:r>
            <a:br>
              <a:rPr lang="en-US" b="1" dirty="0"/>
            </a:br>
            <a:br>
              <a:rPr lang="en-US" b="1" dirty="0"/>
            </a:br>
            <a:r>
              <a:rPr lang="en-US" b="1" dirty="0"/>
              <a:t>Hasmoneans were from neither house.</a:t>
            </a:r>
          </a:p>
        </p:txBody>
      </p:sp>
    </p:spTree>
    <p:extLst>
      <p:ext uri="{BB962C8B-B14F-4D97-AF65-F5344CB8AC3E}">
        <p14:creationId xmlns:p14="http://schemas.microsoft.com/office/powerpoint/2010/main" val="165758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368A4-DE12-4864-82A2-7FDA6BDBBE89}"/>
              </a:ext>
            </a:extLst>
          </p:cNvPr>
          <p:cNvSpPr>
            <a:spLocks noGrp="1"/>
          </p:cNvSpPr>
          <p:nvPr>
            <p:ph type="title"/>
          </p:nvPr>
        </p:nvSpPr>
        <p:spPr>
          <a:xfrm>
            <a:off x="595618" y="444617"/>
            <a:ext cx="11434195" cy="5662567"/>
          </a:xfrm>
        </p:spPr>
        <p:txBody>
          <a:bodyPr>
            <a:normAutofit/>
          </a:bodyPr>
          <a:lstStyle/>
          <a:p>
            <a:r>
              <a:rPr lang="en-US" dirty="0"/>
              <a:t>In 142 BC, during the leadership of Simon Maccabees, the last surviving of the 5 sons of Mattathias, the Seleucid soldiers pull out of Judea and Antioch stopped taxing the Jews. Independence had come. Simon served as </a:t>
            </a:r>
            <a:r>
              <a:rPr lang="en-US" b="1" dirty="0"/>
              <a:t>High Priest. </a:t>
            </a:r>
            <a:r>
              <a:rPr lang="en-US" dirty="0"/>
              <a:t>Simon took the title </a:t>
            </a:r>
            <a:r>
              <a:rPr lang="en-US" dirty="0">
                <a:solidFill>
                  <a:srgbClr val="C00000"/>
                </a:solidFill>
              </a:rPr>
              <a:t>“High Priest, ruler,</a:t>
            </a:r>
            <a:br>
              <a:rPr lang="en-US" dirty="0">
                <a:solidFill>
                  <a:srgbClr val="C00000"/>
                </a:solidFill>
              </a:rPr>
            </a:br>
            <a:r>
              <a:rPr lang="en-US" dirty="0">
                <a:solidFill>
                  <a:srgbClr val="C00000"/>
                </a:solidFill>
              </a:rPr>
              <a:t>and </a:t>
            </a:r>
            <a:r>
              <a:rPr lang="en-US" dirty="0" err="1">
                <a:solidFill>
                  <a:srgbClr val="C00000"/>
                </a:solidFill>
              </a:rPr>
              <a:t>ethnarch</a:t>
            </a:r>
            <a:r>
              <a:rPr lang="en-US" dirty="0">
                <a:solidFill>
                  <a:srgbClr val="C00000"/>
                </a:solidFill>
              </a:rPr>
              <a:t> of Judea.”</a:t>
            </a:r>
            <a:endParaRPr lang="en-US" b="1" dirty="0">
              <a:solidFill>
                <a:srgbClr val="C00000"/>
              </a:solidFill>
            </a:endParaRPr>
          </a:p>
        </p:txBody>
      </p:sp>
    </p:spTree>
    <p:extLst>
      <p:ext uri="{BB962C8B-B14F-4D97-AF65-F5344CB8AC3E}">
        <p14:creationId xmlns:p14="http://schemas.microsoft.com/office/powerpoint/2010/main" val="220331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6F94-83A0-4E21-A095-745C35FED680}"/>
              </a:ext>
            </a:extLst>
          </p:cNvPr>
          <p:cNvSpPr>
            <a:spLocks noGrp="1"/>
          </p:cNvSpPr>
          <p:nvPr>
            <p:ph type="title"/>
          </p:nvPr>
        </p:nvSpPr>
        <p:spPr/>
        <p:txBody>
          <a:bodyPr/>
          <a:lstStyle/>
          <a:p>
            <a:pPr algn="ctr"/>
            <a:r>
              <a:rPr lang="en-US" b="1" dirty="0"/>
              <a:t>John Hyrcanus (135-104 BC), son of Simon </a:t>
            </a:r>
          </a:p>
        </p:txBody>
      </p:sp>
      <p:pic>
        <p:nvPicPr>
          <p:cNvPr id="3" name="Picture 2">
            <a:extLst>
              <a:ext uri="{FF2B5EF4-FFF2-40B4-BE49-F238E27FC236}">
                <a16:creationId xmlns:a16="http://schemas.microsoft.com/office/drawing/2014/main" id="{D2B8567B-3EB6-43EE-9F1D-E244A9B8965A}"/>
              </a:ext>
            </a:extLst>
          </p:cNvPr>
          <p:cNvPicPr>
            <a:picLocks noChangeAspect="1"/>
          </p:cNvPicPr>
          <p:nvPr/>
        </p:nvPicPr>
        <p:blipFill>
          <a:blip r:embed="rId2"/>
          <a:stretch>
            <a:fillRect/>
          </a:stretch>
        </p:blipFill>
        <p:spPr>
          <a:xfrm>
            <a:off x="3846788" y="2232039"/>
            <a:ext cx="4317341" cy="4327381"/>
          </a:xfrm>
          <a:prstGeom prst="rect">
            <a:avLst/>
          </a:prstGeom>
        </p:spPr>
      </p:pic>
    </p:spTree>
    <p:extLst>
      <p:ext uri="{BB962C8B-B14F-4D97-AF65-F5344CB8AC3E}">
        <p14:creationId xmlns:p14="http://schemas.microsoft.com/office/powerpoint/2010/main" val="1934021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0CA6-794D-4DEE-95BA-3A362F45CED5}"/>
              </a:ext>
            </a:extLst>
          </p:cNvPr>
          <p:cNvSpPr>
            <a:spLocks noGrp="1"/>
          </p:cNvSpPr>
          <p:nvPr>
            <p:ph type="title"/>
          </p:nvPr>
        </p:nvSpPr>
        <p:spPr>
          <a:xfrm>
            <a:off x="6535024" y="1144588"/>
            <a:ext cx="4818775" cy="3385467"/>
          </a:xfrm>
        </p:spPr>
        <p:txBody>
          <a:bodyPr>
            <a:normAutofit/>
          </a:bodyPr>
          <a:lstStyle/>
          <a:p>
            <a:pPr algn="ctr"/>
            <a:r>
              <a:rPr lang="en-US" b="1" dirty="0"/>
              <a:t>Alexander the Great </a:t>
            </a:r>
            <a:br>
              <a:rPr lang="en-US" b="1" dirty="0"/>
            </a:br>
            <a:r>
              <a:rPr lang="en-US" dirty="0"/>
              <a:t>(356 – 323 BC)</a:t>
            </a:r>
          </a:p>
        </p:txBody>
      </p:sp>
      <p:sp>
        <p:nvSpPr>
          <p:cNvPr id="3" name="Content Placeholder 2">
            <a:extLst>
              <a:ext uri="{FF2B5EF4-FFF2-40B4-BE49-F238E27FC236}">
                <a16:creationId xmlns:a16="http://schemas.microsoft.com/office/drawing/2014/main" id="{676740FA-7340-4363-B0F9-5A8C9720CF7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FDB88AA-BFC8-4FEA-89E7-FD8C339D2DCB}"/>
              </a:ext>
            </a:extLst>
          </p:cNvPr>
          <p:cNvPicPr>
            <a:picLocks noChangeAspect="1"/>
          </p:cNvPicPr>
          <p:nvPr/>
        </p:nvPicPr>
        <p:blipFill>
          <a:blip r:embed="rId2"/>
          <a:stretch>
            <a:fillRect/>
          </a:stretch>
        </p:blipFill>
        <p:spPr>
          <a:xfrm>
            <a:off x="0" y="0"/>
            <a:ext cx="6303723" cy="6858000"/>
          </a:xfrm>
          <a:prstGeom prst="rect">
            <a:avLst/>
          </a:prstGeom>
        </p:spPr>
      </p:pic>
    </p:spTree>
    <p:extLst>
      <p:ext uri="{BB962C8B-B14F-4D97-AF65-F5344CB8AC3E}">
        <p14:creationId xmlns:p14="http://schemas.microsoft.com/office/powerpoint/2010/main" val="292062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C9C6-427C-4CDC-B810-57C889E350F4}"/>
              </a:ext>
            </a:extLst>
          </p:cNvPr>
          <p:cNvSpPr>
            <a:spLocks noGrp="1"/>
          </p:cNvSpPr>
          <p:nvPr>
            <p:ph type="title"/>
          </p:nvPr>
        </p:nvSpPr>
        <p:spPr>
          <a:xfrm>
            <a:off x="922789" y="415459"/>
            <a:ext cx="10716236" cy="960335"/>
          </a:xfrm>
        </p:spPr>
        <p:txBody>
          <a:bodyPr>
            <a:normAutofit fontScale="90000"/>
          </a:bodyPr>
          <a:lstStyle/>
          <a:p>
            <a:br>
              <a:rPr lang="en-US" dirty="0"/>
            </a:br>
            <a:r>
              <a:rPr lang="en-US" dirty="0"/>
              <a:t>The </a:t>
            </a:r>
            <a:r>
              <a:rPr lang="en-US" dirty="0">
                <a:solidFill>
                  <a:srgbClr val="FF0000"/>
                </a:solidFill>
              </a:rPr>
              <a:t>12 </a:t>
            </a:r>
            <a:r>
              <a:rPr lang="en-US" dirty="0"/>
              <a:t>Hasmoneans Who Reigned for 130 Years</a:t>
            </a:r>
            <a:br>
              <a:rPr lang="en-US" dirty="0"/>
            </a:br>
            <a:br>
              <a:rPr lang="en-US" dirty="0"/>
            </a:br>
            <a:endParaRPr lang="en-US" dirty="0"/>
          </a:p>
        </p:txBody>
      </p:sp>
      <p:sp>
        <p:nvSpPr>
          <p:cNvPr id="3" name="Rectangle 2">
            <a:extLst>
              <a:ext uri="{FF2B5EF4-FFF2-40B4-BE49-F238E27FC236}">
                <a16:creationId xmlns:a16="http://schemas.microsoft.com/office/drawing/2014/main" id="{3CC97EA5-5D3D-41BA-8DC2-885AFF743339}"/>
              </a:ext>
            </a:extLst>
          </p:cNvPr>
          <p:cNvSpPr/>
          <p:nvPr/>
        </p:nvSpPr>
        <p:spPr>
          <a:xfrm>
            <a:off x="360724" y="1526796"/>
            <a:ext cx="11593587" cy="4524315"/>
          </a:xfrm>
          <a:prstGeom prst="rect">
            <a:avLst/>
          </a:prstGeom>
        </p:spPr>
        <p:txBody>
          <a:bodyPr wrap="square">
            <a:spAutoFit/>
          </a:bodyPr>
          <a:lstStyle/>
          <a:p>
            <a:r>
              <a:rPr lang="en-US" b="1" dirty="0" err="1"/>
              <a:t>Matthatias</a:t>
            </a:r>
            <a:r>
              <a:rPr lang="en-US" dirty="0"/>
              <a:t> (167-166 BC) – Began the War for Independence in 167 BC. </a:t>
            </a:r>
          </a:p>
          <a:p>
            <a:r>
              <a:rPr lang="en-US" b="1" dirty="0"/>
              <a:t>Judas Maccabeus </a:t>
            </a:r>
            <a:r>
              <a:rPr lang="en-US" dirty="0"/>
              <a:t>(166-160 BC) – During whose reign, the Temple was retaken (</a:t>
            </a:r>
            <a:r>
              <a:rPr lang="en-US" dirty="0" err="1"/>
              <a:t>Hannakuh</a:t>
            </a:r>
            <a:r>
              <a:rPr lang="en-US" dirty="0"/>
              <a:t>)</a:t>
            </a:r>
          </a:p>
          <a:p>
            <a:r>
              <a:rPr lang="en-US" b="1" dirty="0">
                <a:solidFill>
                  <a:srgbClr val="FF0000"/>
                </a:solidFill>
              </a:rPr>
              <a:t>Jonathan</a:t>
            </a:r>
            <a:r>
              <a:rPr lang="en-US" dirty="0"/>
              <a:t> (160-143 BC) – Jonathan the first Maccabean to be high priest. He’s killed by Syrian general </a:t>
            </a:r>
            <a:r>
              <a:rPr lang="en-US" dirty="0" err="1"/>
              <a:t>Tryphon</a:t>
            </a:r>
            <a:r>
              <a:rPr lang="en-US" dirty="0"/>
              <a:t>.</a:t>
            </a:r>
          </a:p>
          <a:p>
            <a:r>
              <a:rPr lang="en-US" b="1" dirty="0">
                <a:solidFill>
                  <a:srgbClr val="FF0000"/>
                </a:solidFill>
              </a:rPr>
              <a:t>Simon</a:t>
            </a:r>
            <a:r>
              <a:rPr lang="en-US" dirty="0"/>
              <a:t> (143-135 BC) – Gains independence from the Greeks (142 BC). He is murdered by his son-in-law.              </a:t>
            </a:r>
          </a:p>
          <a:p>
            <a:r>
              <a:rPr lang="en-US" b="1" dirty="0">
                <a:solidFill>
                  <a:srgbClr val="FF0000"/>
                </a:solidFill>
              </a:rPr>
              <a:t>John Hyrcanus I </a:t>
            </a:r>
            <a:r>
              <a:rPr lang="en-US" dirty="0"/>
              <a:t>(135-104 BC) – Simon’s son and Judea’s golden age. The Pharisees form to oppose the </a:t>
            </a:r>
            <a:r>
              <a:rPr lang="en-US" dirty="0" err="1"/>
              <a:t>Maccabeans</a:t>
            </a:r>
            <a:r>
              <a:rPr lang="en-US" dirty="0"/>
              <a:t>.</a:t>
            </a:r>
          </a:p>
          <a:p>
            <a:r>
              <a:rPr lang="en-US" b="1" dirty="0" err="1">
                <a:solidFill>
                  <a:srgbClr val="7030A0"/>
                </a:solidFill>
              </a:rPr>
              <a:t>Aristobulus</a:t>
            </a:r>
            <a:r>
              <a:rPr lang="en-US" dirty="0"/>
              <a:t> (104-103 BC) – Son of Hyrcanus. The first Hasmonean to declare himself King of the Jews. First since Zedekiah.</a:t>
            </a:r>
          </a:p>
          <a:p>
            <a:endParaRPr lang="en-US" dirty="0"/>
          </a:p>
          <a:p>
            <a:r>
              <a:rPr lang="en-US" b="1" dirty="0" err="1"/>
              <a:t>Alexandar</a:t>
            </a:r>
            <a:r>
              <a:rPr lang="en-US" b="1" dirty="0"/>
              <a:t> </a:t>
            </a:r>
            <a:r>
              <a:rPr lang="en-US" b="1" dirty="0" err="1"/>
              <a:t>Jannaeus</a:t>
            </a:r>
            <a:r>
              <a:rPr lang="en-US" dirty="0"/>
              <a:t> (103-76 BC)– The brother of </a:t>
            </a:r>
            <a:r>
              <a:rPr lang="en-US" dirty="0" err="1"/>
              <a:t>Aristobulus</a:t>
            </a:r>
            <a:r>
              <a:rPr lang="en-US" dirty="0"/>
              <a:t> who married </a:t>
            </a:r>
            <a:r>
              <a:rPr lang="en-US" dirty="0" err="1"/>
              <a:t>Aristobulus</a:t>
            </a:r>
            <a:r>
              <a:rPr lang="en-US" dirty="0"/>
              <a:t>’ wife, Salome Alexandra. </a:t>
            </a:r>
          </a:p>
          <a:p>
            <a:r>
              <a:rPr lang="en-US" b="1" dirty="0"/>
              <a:t>Salome Alexandra</a:t>
            </a:r>
            <a:r>
              <a:rPr lang="en-US" dirty="0"/>
              <a:t> (76-67 BC) – Upon the death of </a:t>
            </a:r>
            <a:r>
              <a:rPr lang="en-US" dirty="0" err="1"/>
              <a:t>Alexandar</a:t>
            </a:r>
            <a:r>
              <a:rPr lang="en-US" dirty="0"/>
              <a:t> </a:t>
            </a:r>
            <a:r>
              <a:rPr lang="en-US" dirty="0" err="1"/>
              <a:t>Jannaeus</a:t>
            </a:r>
            <a:r>
              <a:rPr lang="en-US" dirty="0"/>
              <a:t>, Salome became Queen, but could not serve </a:t>
            </a:r>
          </a:p>
          <a:p>
            <a:r>
              <a:rPr lang="en-US" dirty="0"/>
              <a:t>                                                         as high priest, so she appointed her son, Hyrcanus II, as high priest.</a:t>
            </a:r>
          </a:p>
          <a:p>
            <a:r>
              <a:rPr lang="en-US" b="1" dirty="0" err="1"/>
              <a:t>Aristobulus</a:t>
            </a:r>
            <a:r>
              <a:rPr lang="en-US" b="1" dirty="0"/>
              <a:t> II</a:t>
            </a:r>
            <a:r>
              <a:rPr lang="en-US" dirty="0"/>
              <a:t> (67-63 BC) – Son of Salome and Alexander. Fought his brother Hyrcanus II to be king and priest of Israel.</a:t>
            </a:r>
          </a:p>
          <a:p>
            <a:r>
              <a:rPr lang="en-US" b="1" dirty="0"/>
              <a:t>Hyrcanus II</a:t>
            </a:r>
            <a:r>
              <a:rPr lang="en-US" dirty="0"/>
              <a:t> (63-40 BC) – Made priest by Pompei upon removal of </a:t>
            </a:r>
            <a:r>
              <a:rPr lang="en-US" dirty="0" err="1"/>
              <a:t>Aristobulus</a:t>
            </a:r>
            <a:r>
              <a:rPr lang="en-US" dirty="0"/>
              <a:t> II. Antipater (an Idumean) his righthand man. </a:t>
            </a:r>
          </a:p>
          <a:p>
            <a:r>
              <a:rPr lang="en-US" b="1" dirty="0" err="1"/>
              <a:t>Antigonus</a:t>
            </a:r>
            <a:r>
              <a:rPr lang="en-US" dirty="0"/>
              <a:t> (40-37) – served as high priest (allied with the Parthians) after Hyrcanus II. When Herod conquered Jerusalem,</a:t>
            </a:r>
          </a:p>
          <a:p>
            <a:r>
              <a:rPr lang="en-US"/>
              <a:t>                                    </a:t>
            </a:r>
            <a:r>
              <a:rPr lang="en-US" dirty="0"/>
              <a:t>he sent </a:t>
            </a:r>
            <a:r>
              <a:rPr lang="en-US" dirty="0" err="1"/>
              <a:t>Antigonus</a:t>
            </a:r>
            <a:r>
              <a:rPr lang="en-US" dirty="0"/>
              <a:t> to Rome where he was beheaded.</a:t>
            </a:r>
          </a:p>
          <a:p>
            <a:r>
              <a:rPr lang="en-US" b="1" dirty="0" err="1"/>
              <a:t>Aristobulus</a:t>
            </a:r>
            <a:r>
              <a:rPr lang="en-US" b="1" dirty="0"/>
              <a:t> III</a:t>
            </a:r>
            <a:r>
              <a:rPr lang="en-US" dirty="0"/>
              <a:t> (d. 36 BC) - Served as High Priest of Israel at the age of 17. The last scion of the Hasmoneans. Drowned by </a:t>
            </a:r>
          </a:p>
          <a:p>
            <a:r>
              <a:rPr lang="en-US" dirty="0"/>
              <a:t>                                              Herod, the Idumean, who had usurped the throne of Israel in 37 BC. </a:t>
            </a:r>
          </a:p>
        </p:txBody>
      </p:sp>
    </p:spTree>
    <p:extLst>
      <p:ext uri="{BB962C8B-B14F-4D97-AF65-F5344CB8AC3E}">
        <p14:creationId xmlns:p14="http://schemas.microsoft.com/office/powerpoint/2010/main" val="4219313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9EB7-17FD-472D-B79D-F7035F7C53DD}"/>
              </a:ext>
            </a:extLst>
          </p:cNvPr>
          <p:cNvSpPr>
            <a:spLocks noGrp="1"/>
          </p:cNvSpPr>
          <p:nvPr>
            <p:ph type="title"/>
          </p:nvPr>
        </p:nvSpPr>
        <p:spPr>
          <a:xfrm>
            <a:off x="0" y="365125"/>
            <a:ext cx="12306650" cy="5985341"/>
          </a:xfrm>
        </p:spPr>
        <p:txBody>
          <a:bodyPr>
            <a:normAutofit fontScale="90000"/>
          </a:bodyPr>
          <a:lstStyle/>
          <a:p>
            <a:br>
              <a:rPr lang="en-US" dirty="0">
                <a:solidFill>
                  <a:srgbClr val="001320"/>
                </a:solidFill>
                <a:latin typeface="Roboto"/>
              </a:rPr>
            </a:br>
            <a:r>
              <a:rPr lang="en-US" dirty="0">
                <a:solidFill>
                  <a:srgbClr val="001320"/>
                </a:solidFill>
                <a:latin typeface="Roboto"/>
              </a:rPr>
              <a:t> </a:t>
            </a:r>
            <a:br>
              <a:rPr lang="en-US" dirty="0">
                <a:solidFill>
                  <a:srgbClr val="001320"/>
                </a:solidFill>
                <a:latin typeface="Roboto"/>
              </a:rPr>
            </a:br>
            <a:r>
              <a:rPr lang="en-US" dirty="0">
                <a:solidFill>
                  <a:srgbClr val="001320"/>
                </a:solidFill>
                <a:latin typeface="Roboto"/>
              </a:rPr>
              <a:t>"Where is the one who has been born </a:t>
            </a:r>
            <a:r>
              <a:rPr lang="en-US" dirty="0">
                <a:solidFill>
                  <a:srgbClr val="FF0000"/>
                </a:solidFill>
                <a:latin typeface="Roboto"/>
              </a:rPr>
              <a:t>king of the Jews</a:t>
            </a:r>
            <a:r>
              <a:rPr lang="en-US" dirty="0">
                <a:solidFill>
                  <a:srgbClr val="001320"/>
                </a:solidFill>
                <a:latin typeface="Roboto"/>
              </a:rPr>
              <a:t>? We saw his star when it rose and have come to worship him.“ (Matthew 2:2)</a:t>
            </a:r>
            <a:br>
              <a:rPr lang="en-US" dirty="0">
                <a:solidFill>
                  <a:srgbClr val="001320"/>
                </a:solidFill>
                <a:latin typeface="Roboto"/>
              </a:rPr>
            </a:br>
            <a:br>
              <a:rPr lang="en-US" dirty="0">
                <a:solidFill>
                  <a:srgbClr val="001320"/>
                </a:solidFill>
                <a:latin typeface="Roboto"/>
              </a:rPr>
            </a:br>
            <a:br>
              <a:rPr lang="en-US" dirty="0">
                <a:solidFill>
                  <a:srgbClr val="001320"/>
                </a:solidFill>
                <a:latin typeface="Roboto"/>
              </a:rPr>
            </a:br>
            <a:br>
              <a:rPr lang="en-US" dirty="0">
                <a:solidFill>
                  <a:srgbClr val="001320"/>
                </a:solidFill>
                <a:latin typeface="Roboto"/>
              </a:rPr>
            </a:br>
            <a:r>
              <a:rPr lang="en-US" dirty="0">
                <a:solidFill>
                  <a:srgbClr val="001320"/>
                </a:solidFill>
                <a:latin typeface="Roboto"/>
              </a:rPr>
              <a:t>So Pilate asked Jesus, "Are you the </a:t>
            </a:r>
            <a:r>
              <a:rPr lang="en-US" dirty="0">
                <a:solidFill>
                  <a:srgbClr val="FF0000"/>
                </a:solidFill>
                <a:latin typeface="Roboto"/>
              </a:rPr>
              <a:t>king of the Jews</a:t>
            </a:r>
            <a:r>
              <a:rPr lang="en-US" dirty="0">
                <a:solidFill>
                  <a:srgbClr val="001320"/>
                </a:solidFill>
                <a:latin typeface="Roboto"/>
              </a:rPr>
              <a:t>?“ "You have said so," Jesus replied (Luke 23:3)</a:t>
            </a:r>
            <a:br>
              <a:rPr lang="en-US" dirty="0">
                <a:solidFill>
                  <a:srgbClr val="001320"/>
                </a:solidFill>
                <a:latin typeface="Roboto"/>
              </a:rPr>
            </a:br>
            <a:br>
              <a:rPr lang="en-US" dirty="0">
                <a:solidFill>
                  <a:srgbClr val="001320"/>
                </a:solidFill>
                <a:latin typeface="Roboto"/>
              </a:rPr>
            </a:br>
            <a:endParaRPr lang="en-US" dirty="0"/>
          </a:p>
        </p:txBody>
      </p:sp>
    </p:spTree>
    <p:extLst>
      <p:ext uri="{BB962C8B-B14F-4D97-AF65-F5344CB8AC3E}">
        <p14:creationId xmlns:p14="http://schemas.microsoft.com/office/powerpoint/2010/main" val="211304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BA66-2E15-46C6-8AB5-3D497FACB4D7}"/>
              </a:ext>
            </a:extLst>
          </p:cNvPr>
          <p:cNvSpPr>
            <a:spLocks noGrp="1"/>
          </p:cNvSpPr>
          <p:nvPr>
            <p:ph type="title"/>
          </p:nvPr>
        </p:nvSpPr>
        <p:spPr>
          <a:xfrm>
            <a:off x="1015482" y="0"/>
            <a:ext cx="10515600" cy="1325563"/>
          </a:xfrm>
        </p:spPr>
        <p:txBody>
          <a:bodyPr/>
          <a:lstStyle/>
          <a:p>
            <a:pPr algn="ctr"/>
            <a:r>
              <a:rPr lang="en-US" b="1" dirty="0"/>
              <a:t>HEROD the GREAT</a:t>
            </a:r>
          </a:p>
        </p:txBody>
      </p:sp>
      <p:pic>
        <p:nvPicPr>
          <p:cNvPr id="3" name="Picture 2">
            <a:extLst>
              <a:ext uri="{FF2B5EF4-FFF2-40B4-BE49-F238E27FC236}">
                <a16:creationId xmlns:a16="http://schemas.microsoft.com/office/drawing/2014/main" id="{C401DEEE-70B3-42E7-8412-91310161E0C1}"/>
              </a:ext>
            </a:extLst>
          </p:cNvPr>
          <p:cNvPicPr>
            <a:picLocks noChangeAspect="1"/>
          </p:cNvPicPr>
          <p:nvPr/>
        </p:nvPicPr>
        <p:blipFill>
          <a:blip r:embed="rId2"/>
          <a:stretch>
            <a:fillRect/>
          </a:stretch>
        </p:blipFill>
        <p:spPr>
          <a:xfrm>
            <a:off x="1102776" y="998912"/>
            <a:ext cx="10289902" cy="5859088"/>
          </a:xfrm>
          <a:prstGeom prst="rect">
            <a:avLst/>
          </a:prstGeom>
        </p:spPr>
      </p:pic>
    </p:spTree>
    <p:extLst>
      <p:ext uri="{BB962C8B-B14F-4D97-AF65-F5344CB8AC3E}">
        <p14:creationId xmlns:p14="http://schemas.microsoft.com/office/powerpoint/2010/main" val="144097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B37D7-3954-4682-856B-0D61FF63AD92}"/>
              </a:ext>
            </a:extLst>
          </p:cNvPr>
          <p:cNvPicPr>
            <a:picLocks noChangeAspect="1"/>
          </p:cNvPicPr>
          <p:nvPr/>
        </p:nvPicPr>
        <p:blipFill>
          <a:blip r:embed="rId2"/>
          <a:stretch>
            <a:fillRect/>
          </a:stretch>
        </p:blipFill>
        <p:spPr>
          <a:xfrm>
            <a:off x="-72741" y="0"/>
            <a:ext cx="12740212" cy="6858000"/>
          </a:xfrm>
          <a:prstGeom prst="rect">
            <a:avLst/>
          </a:prstGeom>
        </p:spPr>
      </p:pic>
      <p:sp>
        <p:nvSpPr>
          <p:cNvPr id="2" name="Title 1">
            <a:extLst>
              <a:ext uri="{FF2B5EF4-FFF2-40B4-BE49-F238E27FC236}">
                <a16:creationId xmlns:a16="http://schemas.microsoft.com/office/drawing/2014/main" id="{75417F79-122F-4E27-93CB-8E0A7447D37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72653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A940B-3947-4399-B028-5F04B85EB59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865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0E1E-FBC4-41DC-982A-E6D3D166108C}"/>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6AE95CC3-CA6C-41C3-B85D-FEBABFB86CF3}"/>
              </a:ext>
            </a:extLst>
          </p:cNvPr>
          <p:cNvPicPr>
            <a:picLocks noGrp="1" noChangeAspect="1"/>
          </p:cNvPicPr>
          <p:nvPr>
            <p:ph idx="1"/>
          </p:nvPr>
        </p:nvPicPr>
        <p:blipFill>
          <a:blip r:embed="rId2"/>
          <a:stretch>
            <a:fillRect/>
          </a:stretch>
        </p:blipFill>
        <p:spPr>
          <a:xfrm>
            <a:off x="4664089" y="114591"/>
            <a:ext cx="2863821" cy="6628817"/>
          </a:xfrm>
          <a:prstGeom prst="rect">
            <a:avLst/>
          </a:prstGeom>
        </p:spPr>
      </p:pic>
    </p:spTree>
    <p:extLst>
      <p:ext uri="{BB962C8B-B14F-4D97-AF65-F5344CB8AC3E}">
        <p14:creationId xmlns:p14="http://schemas.microsoft.com/office/powerpoint/2010/main" val="185220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C329-1DAF-44B7-92DB-EA12BF7AB341}"/>
              </a:ext>
            </a:extLst>
          </p:cNvPr>
          <p:cNvSpPr>
            <a:spLocks noGrp="1"/>
          </p:cNvSpPr>
          <p:nvPr>
            <p:ph type="title"/>
          </p:nvPr>
        </p:nvSpPr>
        <p:spPr/>
        <p:txBody>
          <a:bodyPr/>
          <a:lstStyle/>
          <a:p>
            <a:pPr algn="ctr"/>
            <a:r>
              <a:rPr lang="en-US" b="1" dirty="0"/>
              <a:t>Antiochus IV Epiphanes </a:t>
            </a:r>
            <a:r>
              <a:rPr lang="en-US" dirty="0"/>
              <a:t>(175 – 164 BC)</a:t>
            </a:r>
          </a:p>
        </p:txBody>
      </p:sp>
      <p:pic>
        <p:nvPicPr>
          <p:cNvPr id="4" name="Content Placeholder 3">
            <a:extLst>
              <a:ext uri="{FF2B5EF4-FFF2-40B4-BE49-F238E27FC236}">
                <a16:creationId xmlns:a16="http://schemas.microsoft.com/office/drawing/2014/main" id="{A09CA3DC-91E5-4B59-BD93-053994C7031B}"/>
              </a:ext>
            </a:extLst>
          </p:cNvPr>
          <p:cNvPicPr>
            <a:picLocks noGrp="1" noChangeAspect="1"/>
          </p:cNvPicPr>
          <p:nvPr>
            <p:ph idx="1"/>
          </p:nvPr>
        </p:nvPicPr>
        <p:blipFill>
          <a:blip r:embed="rId2"/>
          <a:stretch>
            <a:fillRect/>
          </a:stretch>
        </p:blipFill>
        <p:spPr>
          <a:xfrm>
            <a:off x="1585519" y="1690688"/>
            <a:ext cx="9160778" cy="5167312"/>
          </a:xfrm>
          <a:prstGeom prst="rect">
            <a:avLst/>
          </a:prstGeom>
        </p:spPr>
      </p:pic>
    </p:spTree>
    <p:extLst>
      <p:ext uri="{BB962C8B-B14F-4D97-AF65-F5344CB8AC3E}">
        <p14:creationId xmlns:p14="http://schemas.microsoft.com/office/powerpoint/2010/main" val="1157043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133F-A955-4502-963D-600A8DF966A5}"/>
              </a:ext>
            </a:extLst>
          </p:cNvPr>
          <p:cNvSpPr/>
          <p:nvPr/>
        </p:nvSpPr>
        <p:spPr>
          <a:xfrm>
            <a:off x="981512" y="1904301"/>
            <a:ext cx="11090245" cy="3170099"/>
          </a:xfrm>
          <a:prstGeom prst="rect">
            <a:avLst/>
          </a:prstGeom>
        </p:spPr>
        <p:txBody>
          <a:bodyPr wrap="square">
            <a:spAutoFit/>
          </a:bodyPr>
          <a:lstStyle/>
          <a:p>
            <a:r>
              <a:rPr lang="en-US" sz="4000" b="1" i="0" dirty="0">
                <a:solidFill>
                  <a:srgbClr val="1D2936"/>
                </a:solidFill>
                <a:effectLst/>
                <a:latin typeface="chaparral-pro"/>
              </a:rPr>
              <a:t>Antiochus Epiphanes forbade 3 Jewish practices:</a:t>
            </a:r>
          </a:p>
          <a:p>
            <a:endParaRPr lang="en-US" sz="4000" b="1" dirty="0">
              <a:solidFill>
                <a:srgbClr val="1D2936"/>
              </a:solidFill>
              <a:latin typeface="chaparral-pro"/>
            </a:endParaRPr>
          </a:p>
          <a:p>
            <a:pPr marL="342900" indent="-342900">
              <a:buAutoNum type="arabicPeriod"/>
            </a:pPr>
            <a:r>
              <a:rPr lang="en-US" sz="4000" b="1" i="0" dirty="0">
                <a:solidFill>
                  <a:srgbClr val="1D2936"/>
                </a:solidFill>
                <a:effectLst/>
                <a:latin typeface="chaparral-pro"/>
              </a:rPr>
              <a:t>The rite of </a:t>
            </a:r>
            <a:r>
              <a:rPr lang="en-US" sz="4000" b="1" i="0" u="none" strike="noStrike" dirty="0">
                <a:solidFill>
                  <a:srgbClr val="1D2936"/>
                </a:solidFill>
                <a:effectLst/>
                <a:latin typeface="chaparral-pro"/>
              </a:rPr>
              <a:t>circumcision</a:t>
            </a:r>
            <a:endParaRPr lang="en-US" sz="4000" b="1" u="none" strike="noStrike" dirty="0">
              <a:solidFill>
                <a:srgbClr val="1D2936"/>
              </a:solidFill>
              <a:latin typeface="chaparral-pro"/>
            </a:endParaRPr>
          </a:p>
          <a:p>
            <a:pPr marL="342900" indent="-342900">
              <a:buAutoNum type="arabicPeriod"/>
            </a:pPr>
            <a:r>
              <a:rPr lang="en-US" sz="4000" b="1" i="0" dirty="0">
                <a:solidFill>
                  <a:srgbClr val="1D2936"/>
                </a:solidFill>
                <a:effectLst/>
                <a:latin typeface="chaparral-pro"/>
              </a:rPr>
              <a:t>The study of the Torah</a:t>
            </a:r>
          </a:p>
          <a:p>
            <a:pPr marL="342900" indent="-342900">
              <a:buAutoNum type="arabicPeriod"/>
            </a:pPr>
            <a:r>
              <a:rPr lang="en-US" sz="4000" b="1" dirty="0">
                <a:solidFill>
                  <a:srgbClr val="1D2936"/>
                </a:solidFill>
                <a:latin typeface="chaparral-pro"/>
              </a:rPr>
              <a:t>And</a:t>
            </a:r>
            <a:r>
              <a:rPr lang="en-US" sz="4000" b="1" i="0" dirty="0">
                <a:solidFill>
                  <a:srgbClr val="1D2936"/>
                </a:solidFill>
                <a:effectLst/>
                <a:latin typeface="chaparral-pro"/>
              </a:rPr>
              <a:t> the keeping of </a:t>
            </a:r>
            <a:r>
              <a:rPr lang="en-US" sz="4000" b="1" i="1" u="none" strike="noStrike" dirty="0">
                <a:solidFill>
                  <a:srgbClr val="1D2936"/>
                </a:solidFill>
                <a:effectLst/>
                <a:latin typeface="chaparral-pro"/>
              </a:rPr>
              <a:t>kashrut</a:t>
            </a:r>
            <a:r>
              <a:rPr lang="en-US" sz="4000" b="1" i="0" dirty="0">
                <a:solidFill>
                  <a:srgbClr val="1D2936"/>
                </a:solidFill>
                <a:effectLst/>
                <a:latin typeface="chaparral-pro"/>
              </a:rPr>
              <a:t> (Jewish dietary laws</a:t>
            </a:r>
            <a:r>
              <a:rPr lang="en-US" sz="4000" b="0" i="0" dirty="0">
                <a:solidFill>
                  <a:srgbClr val="1D2936"/>
                </a:solidFill>
                <a:effectLst/>
                <a:latin typeface="chaparral-pro"/>
              </a:rPr>
              <a:t>).</a:t>
            </a:r>
            <a:endParaRPr lang="en-US" sz="4000" dirty="0"/>
          </a:p>
        </p:txBody>
      </p:sp>
    </p:spTree>
    <p:extLst>
      <p:ext uri="{BB962C8B-B14F-4D97-AF65-F5344CB8AC3E}">
        <p14:creationId xmlns:p14="http://schemas.microsoft.com/office/powerpoint/2010/main" val="268184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E9E-E89D-4D1D-BE53-5E43DA5413CA}"/>
              </a:ext>
            </a:extLst>
          </p:cNvPr>
          <p:cNvSpPr>
            <a:spLocks noGrp="1"/>
          </p:cNvSpPr>
          <p:nvPr>
            <p:ph type="title"/>
          </p:nvPr>
        </p:nvSpPr>
        <p:spPr>
          <a:xfrm>
            <a:off x="7717872" y="1719743"/>
            <a:ext cx="4706223" cy="3573710"/>
          </a:xfrm>
        </p:spPr>
        <p:txBody>
          <a:bodyPr>
            <a:noAutofit/>
          </a:bodyPr>
          <a:lstStyle/>
          <a:p>
            <a:r>
              <a:rPr lang="en-US" sz="3600" b="1" dirty="0">
                <a:solidFill>
                  <a:srgbClr val="222222"/>
                </a:solidFill>
                <a:latin typeface="Arial" panose="020B0604020202020204" pitchFamily="34" charset="0"/>
              </a:rPr>
              <a:t>In December of 167 BC, the Seleucid (Greek) Emperor </a:t>
            </a:r>
            <a:r>
              <a:rPr lang="en-US" sz="3600" b="1" dirty="0">
                <a:solidFill>
                  <a:srgbClr val="FF0000"/>
                </a:solidFill>
                <a:latin typeface="Arial" panose="020B0604020202020204" pitchFamily="34" charset="0"/>
              </a:rPr>
              <a:t>Antiochus Epiphanes </a:t>
            </a:r>
            <a:r>
              <a:rPr lang="en-US" sz="3600" b="1" dirty="0">
                <a:solidFill>
                  <a:srgbClr val="222222"/>
                </a:solidFill>
                <a:latin typeface="Arial" panose="020B0604020202020204" pitchFamily="34" charset="0"/>
              </a:rPr>
              <a:t>erected </a:t>
            </a:r>
            <a:br>
              <a:rPr lang="en-US" sz="3600" b="1" dirty="0">
                <a:solidFill>
                  <a:srgbClr val="222222"/>
                </a:solidFill>
                <a:latin typeface="Arial" panose="020B0604020202020204" pitchFamily="34" charset="0"/>
              </a:rPr>
            </a:br>
            <a:r>
              <a:rPr lang="en-US" sz="3600" b="1" dirty="0">
                <a:solidFill>
                  <a:srgbClr val="222222"/>
                </a:solidFill>
                <a:latin typeface="Arial" panose="020B0604020202020204" pitchFamily="34" charset="0"/>
              </a:rPr>
              <a:t>a statue of </a:t>
            </a:r>
            <a:r>
              <a:rPr lang="en-US" sz="3600" b="1" dirty="0">
                <a:latin typeface="Arial" panose="020B0604020202020204" pitchFamily="34" charset="0"/>
              </a:rPr>
              <a:t>Zeus</a:t>
            </a:r>
            <a:r>
              <a:rPr lang="en-US" sz="3600" b="1" dirty="0">
                <a:solidFill>
                  <a:srgbClr val="222222"/>
                </a:solidFill>
                <a:latin typeface="Arial" panose="020B0604020202020204" pitchFamily="34" charset="0"/>
              </a:rPr>
              <a:t> in their temple and Hellenic priests began sacrificing </a:t>
            </a:r>
            <a:br>
              <a:rPr lang="en-US" sz="3600" b="1" dirty="0">
                <a:solidFill>
                  <a:srgbClr val="222222"/>
                </a:solidFill>
                <a:latin typeface="Arial" panose="020B0604020202020204" pitchFamily="34" charset="0"/>
              </a:rPr>
            </a:br>
            <a:r>
              <a:rPr lang="en-US" sz="3600" b="1" dirty="0">
                <a:latin typeface="Arial" panose="020B0604020202020204" pitchFamily="34" charset="0"/>
              </a:rPr>
              <a:t>pigs to Zeus.  </a:t>
            </a:r>
            <a:endParaRPr lang="en-US" sz="3600" b="1" dirty="0"/>
          </a:p>
        </p:txBody>
      </p:sp>
      <p:pic>
        <p:nvPicPr>
          <p:cNvPr id="3" name="Picture 2">
            <a:extLst>
              <a:ext uri="{FF2B5EF4-FFF2-40B4-BE49-F238E27FC236}">
                <a16:creationId xmlns:a16="http://schemas.microsoft.com/office/drawing/2014/main" id="{2654933B-9A8A-4620-B920-215D9627C166}"/>
              </a:ext>
            </a:extLst>
          </p:cNvPr>
          <p:cNvPicPr>
            <a:picLocks noChangeAspect="1"/>
          </p:cNvPicPr>
          <p:nvPr/>
        </p:nvPicPr>
        <p:blipFill>
          <a:blip r:embed="rId2"/>
          <a:stretch>
            <a:fillRect/>
          </a:stretch>
        </p:blipFill>
        <p:spPr>
          <a:xfrm>
            <a:off x="0" y="0"/>
            <a:ext cx="7617204" cy="6979640"/>
          </a:xfrm>
          <a:prstGeom prst="rect">
            <a:avLst/>
          </a:prstGeom>
        </p:spPr>
      </p:pic>
    </p:spTree>
    <p:extLst>
      <p:ext uri="{BB962C8B-B14F-4D97-AF65-F5344CB8AC3E}">
        <p14:creationId xmlns:p14="http://schemas.microsoft.com/office/powerpoint/2010/main" val="1080380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635</Words>
  <Application>Microsoft Office PowerPoint</Application>
  <PresentationFormat>Widescreen</PresentationFormat>
  <Paragraphs>61</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Black</vt:lpstr>
      <vt:lpstr>Calibri</vt:lpstr>
      <vt:lpstr>Calibri Light</vt:lpstr>
      <vt:lpstr>chaparral-pro</vt:lpstr>
      <vt:lpstr>FreightSans-Medium</vt:lpstr>
      <vt:lpstr>Roboto</vt:lpstr>
      <vt:lpstr>Office Theme</vt:lpstr>
      <vt:lpstr>  The Hasmonean Dynasty (Part 1) 167-37 BC    </vt:lpstr>
      <vt:lpstr>5 Successive Empires Ruled the World  1. The Assyrian Empire (911-609 BC) 2. The Babylonian Empire (609-539 BC) 3. The Persian Empire (539-333 BC) 4. The Grecian Empire (333-146 BC) 5. The Roman Empire  (146 BC-AD 476)</vt:lpstr>
      <vt:lpstr>Alexander the Great  (356 – 323 BC)</vt:lpstr>
      <vt:lpstr>PowerPoint Presentation</vt:lpstr>
      <vt:lpstr>PowerPoint Presentation</vt:lpstr>
      <vt:lpstr>PowerPoint Presentation</vt:lpstr>
      <vt:lpstr>Antiochus IV Epiphanes (175 – 164 BC)</vt:lpstr>
      <vt:lpstr>PowerPoint Presentation</vt:lpstr>
      <vt:lpstr>In December of 167 BC, the Seleucid (Greek) Emperor Antiochus Epiphanes erected  a statue of Zeus in their temple and Hellenic priests began sacrificing  pigs to Zeus.  </vt:lpstr>
      <vt:lpstr>“The abomination of desolation”                                    (Daniel 11:31)</vt:lpstr>
      <vt:lpstr>The 130-year period of Hasmonean influence in the land of Judea (167-37 BC) is the most significant but least understood Jewish time period for Christians (I and II Maccabees).</vt:lpstr>
      <vt:lpstr>Mattathias of Modein, Son of Hasmon</vt:lpstr>
      <vt:lpstr>I Maccabees 2:27  Mattathias cries out, “Let everyone who has a zeal for the Law and who stands for the covenant follow me!”    This is the beginning of The Maccabean Revolt  December 167 BC  </vt:lpstr>
      <vt:lpstr>Mi chamocha ba'elim YHWH   "Who is like You among the heavenly gods, LORD!“  Exodus 11:15</vt:lpstr>
      <vt:lpstr>Mattathias had FIVE Sons:  “John, who was called Gaddis, and Simon who was called Matthes, and Judas, who was called Maccabeus, and Eleazer, who was called Auran, and Jonathan, who was called Apphus.”                                                 (I Maccabees 2:2-5)</vt:lpstr>
      <vt:lpstr>Re-Dedication of the Temple in Jerusalem 164 BC</vt:lpstr>
      <vt:lpstr>The Word Hanukkah in Hebrew Word Is “Chanukat” and It Means “Dedication”</vt:lpstr>
      <vt:lpstr>PowerPoint Presentation</vt:lpstr>
      <vt:lpstr>Hanukkah Is an Eight Day Jewish Celebration in December that is NOT Christmas</vt:lpstr>
      <vt:lpstr>Jesus visits the Temple during Hanukkah</vt:lpstr>
      <vt:lpstr>Judas Maccabeus is the Jew that makes first contact with the Romans to form a treaty. </vt:lpstr>
      <vt:lpstr>Josephus Writes Antiquities and War to Show Roman Ties to the Jews I Maccabees 8:17-20  </vt:lpstr>
      <vt:lpstr>The Maccabean Revolt Continues for Two More Decades, with the Jews fighting the Greeks 16 7 BC to 142 BC  </vt:lpstr>
      <vt:lpstr>The Rise of Parthia and  Bactrian</vt:lpstr>
      <vt:lpstr>Rome and Parthia during the days of Christ</vt:lpstr>
      <vt:lpstr> 152 BC – Jonathan is appointed “High Priest” by      the Greeks, though not a descendant of Zadok.        </vt:lpstr>
      <vt:lpstr>The House of Zadok – High Priest  The House of David – Israel’s King  Hasmoneans were from neither house.</vt:lpstr>
      <vt:lpstr>In 142 BC, during the leadership of Simon Maccabees, the last surviving of the 5 sons of Mattathias, the Seleucid soldiers pull out of Judea and Antioch stopped taxing the Jews. Independence had come. Simon served as High Priest. Simon took the title “High Priest, ruler, and ethnarch of Judea.”</vt:lpstr>
      <vt:lpstr>John Hyrcanus (135-104 BC), son of Simon </vt:lpstr>
      <vt:lpstr> The 12 Hasmoneans Who Reigned for 130 Years  </vt:lpstr>
      <vt:lpstr>   "Where is the one who has been born king of the Jews? We saw his star when it rose and have come to worship him.“ (Matthew 2:2)    So Pilate asked Jesus, "Are you the king of the Jews?“ "You have said so," Jesus replied (Luke 23:3)  </vt:lpstr>
      <vt:lpstr>HEROD the GREAT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Maccabean Revolt  Against the Greeks 167-142 BC</dc:title>
  <dc:creator>Wade Burleson</dc:creator>
  <cp:lastModifiedBy>W. Wade Burleson</cp:lastModifiedBy>
  <cp:revision>27</cp:revision>
  <dcterms:created xsi:type="dcterms:W3CDTF">2019-09-25T16:18:57Z</dcterms:created>
  <dcterms:modified xsi:type="dcterms:W3CDTF">2019-10-03T12:45:44Z</dcterms:modified>
</cp:coreProperties>
</file>